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19" r:id="rId2"/>
    <p:sldId id="390" r:id="rId3"/>
    <p:sldId id="393" r:id="rId4"/>
    <p:sldId id="402" r:id="rId5"/>
    <p:sldId id="391" r:id="rId6"/>
    <p:sldId id="401" r:id="rId7"/>
    <p:sldId id="398" r:id="rId8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25" userDrawn="1">
          <p15:clr>
            <a:srgbClr val="A4A3A4"/>
          </p15:clr>
        </p15:guide>
        <p15:guide id="2" orient="horz" pos="731" userDrawn="1">
          <p15:clr>
            <a:srgbClr val="A4A3A4"/>
          </p15:clr>
        </p15:guide>
        <p15:guide id="3" pos="7355" userDrawn="1">
          <p15:clr>
            <a:srgbClr val="A4A3A4"/>
          </p15:clr>
        </p15:guide>
        <p15:guide id="4" pos="80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Mare, Valerio" initials="DMV" lastIdx="1" clrIdx="0">
    <p:extLst>
      <p:ext uri="{19B8F6BF-5375-455C-9EA6-DF929625EA0E}">
        <p15:presenceInfo xmlns:p15="http://schemas.microsoft.com/office/powerpoint/2012/main" userId="De Mare, Valeri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659C"/>
    <a:srgbClr val="F3F3F3"/>
    <a:srgbClr val="FFFFFF"/>
    <a:srgbClr val="163452"/>
    <a:srgbClr val="000000"/>
    <a:srgbClr val="07111B"/>
    <a:srgbClr val="050C13"/>
    <a:srgbClr val="102940"/>
    <a:srgbClr val="0F273D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 showGuides="1">
      <p:cViewPr varScale="1">
        <p:scale>
          <a:sx n="68" d="100"/>
          <a:sy n="68" d="100"/>
        </p:scale>
        <p:origin x="90" y="240"/>
      </p:cViewPr>
      <p:guideLst>
        <p:guide pos="325"/>
        <p:guide orient="horz" pos="731"/>
        <p:guide pos="7355"/>
        <p:guide pos="80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5" Type="http://schemas.openxmlformats.org/officeDocument/2006/relationships/slide" Target="slides/slide6.xml"/><Relationship Id="rId4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F837E-2716-47A2-B83D-3E8BD32A1D29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6A5B9-14B6-4C57-BF04-02D4C67C1B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1314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432BA-FAF3-4B8D-A8BC-33B29632AD84}" type="datetimeFigureOut">
              <a:rPr lang="it-IT" smtClean="0"/>
              <a:t>03/07/2017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EA7040-73EC-43B8-B461-C7FA9179F2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4413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377BB1-BB3E-4EDF-B5FC-A3BA0BC965C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409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EA7040-73EC-43B8-B461-C7FA9179F2A2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6680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EA7040-73EC-43B8-B461-C7FA9179F2A2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6711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EA7040-73EC-43B8-B461-C7FA9179F2A2}" type="slidenum">
              <a:rPr lang="it-IT" smtClean="0"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6612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EA7040-73EC-43B8-B461-C7FA9179F2A2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4841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EA7040-73EC-43B8-B461-C7FA9179F2A2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1421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EA7040-73EC-43B8-B461-C7FA9179F2A2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400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 l="51974" t="26460" r="9636" b="67870"/>
          <a:stretch>
            <a:fillRect/>
          </a:stretch>
        </p:blipFill>
        <p:spPr bwMode="auto">
          <a:xfrm>
            <a:off x="82799" y="6358895"/>
            <a:ext cx="4776868" cy="47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ttangolo 34"/>
          <p:cNvSpPr>
            <a:spLocks noChangeArrowheads="1"/>
          </p:cNvSpPr>
          <p:nvPr userDrawn="1"/>
        </p:nvSpPr>
        <p:spPr bwMode="auto">
          <a:xfrm>
            <a:off x="314935" y="263773"/>
            <a:ext cx="11415103" cy="1370571"/>
          </a:xfrm>
          <a:prstGeom prst="rect">
            <a:avLst/>
          </a:prstGeom>
          <a:solidFill>
            <a:schemeClr val="bg1"/>
          </a:solidFill>
          <a:ln w="317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defTabSz="844062" eaLnBrk="0" hangingPunct="0"/>
            <a:endParaRPr lang="it-IT" sz="1292" dirty="0">
              <a:latin typeface="Arial" charset="0"/>
            </a:endParaRPr>
          </a:p>
          <a:p>
            <a:pPr algn="ctr" defTabSz="844062" eaLnBrk="0" hangingPunct="0"/>
            <a:endParaRPr lang="it-IT" sz="1292" dirty="0">
              <a:latin typeface="Arial" charset="0"/>
            </a:endParaRPr>
          </a:p>
          <a:p>
            <a:pPr algn="ctr" defTabSz="844062" eaLnBrk="0" hangingPunct="0"/>
            <a:endParaRPr lang="it-IT" sz="1292" dirty="0">
              <a:latin typeface="Arial" charset="0"/>
            </a:endParaRPr>
          </a:p>
          <a:p>
            <a:pPr algn="ctr" defTabSz="844062" eaLnBrk="0" hangingPunct="0"/>
            <a:r>
              <a:rPr lang="it-IT" sz="1847" dirty="0">
                <a:latin typeface="Monotype Corsiva" pitchFamily="66" charset="0"/>
              </a:rPr>
              <a:t>Ministero dell’Istruzione, dell’Università e della Ricerca</a:t>
            </a:r>
          </a:p>
          <a:p>
            <a:pPr algn="ctr" defTabSz="844062" eaLnBrk="0" hangingPunct="0"/>
            <a:r>
              <a:rPr lang="it-IT" sz="1108" dirty="0">
                <a:latin typeface="Monotype Corsiva" pitchFamily="66" charset="0"/>
              </a:rPr>
              <a:t>Dipartimento</a:t>
            </a:r>
            <a:r>
              <a:rPr lang="it-IT" sz="1108" b="1" dirty="0"/>
              <a:t> </a:t>
            </a:r>
            <a:r>
              <a:rPr lang="it-IT" sz="1108" dirty="0">
                <a:latin typeface="Monotype Corsiva" pitchFamily="66" charset="0"/>
              </a:rPr>
              <a:t>per la Programmazione e la Gestione delle Risorse Umane, Finanziarie e Strumentali</a:t>
            </a:r>
          </a:p>
          <a:p>
            <a:pPr algn="ctr" eaLnBrk="0" hangingPunct="0"/>
            <a:r>
              <a:rPr lang="it-IT" sz="1108" dirty="0">
                <a:latin typeface="Monotype Corsiva" pitchFamily="66" charset="0"/>
              </a:rPr>
              <a:t>Direzione Generale </a:t>
            </a:r>
            <a:r>
              <a:rPr lang="it-IT" sz="1108" dirty="0" smtClean="0">
                <a:latin typeface="Monotype Corsiva" pitchFamily="66" charset="0"/>
              </a:rPr>
              <a:t>per i Contratti, gli Acquisti,</a:t>
            </a:r>
            <a:r>
              <a:rPr lang="it-IT" sz="1108" baseline="0" dirty="0" smtClean="0">
                <a:latin typeface="Monotype Corsiva" pitchFamily="66" charset="0"/>
              </a:rPr>
              <a:t> </a:t>
            </a:r>
            <a:r>
              <a:rPr lang="it-IT" sz="1108" dirty="0" smtClean="0">
                <a:latin typeface="Monotype Corsiva" pitchFamily="66" charset="0"/>
              </a:rPr>
              <a:t>i Sistemi informativi e la Statistica</a:t>
            </a:r>
            <a:endParaRPr lang="it-IT" sz="1108" dirty="0">
              <a:latin typeface="Monotype Corsiva" pitchFamily="66" charset="0"/>
            </a:endParaRPr>
          </a:p>
        </p:txBody>
      </p:sp>
      <p:pic>
        <p:nvPicPr>
          <p:cNvPr id="5" name="Picture 2" descr="C:\Users\vraggi\Desktop\MIUR\logo_miur_home.gif"/>
          <p:cNvPicPr>
            <a:picLocks noChangeAspect="1" noChangeArrowheads="1"/>
          </p:cNvPicPr>
          <p:nvPr userDrawn="1"/>
        </p:nvPicPr>
        <p:blipFill>
          <a:blip r:embed="rId3" cstate="print"/>
          <a:srcRect r="93641"/>
          <a:stretch>
            <a:fillRect/>
          </a:stretch>
        </p:blipFill>
        <p:spPr bwMode="auto">
          <a:xfrm>
            <a:off x="5730913" y="194757"/>
            <a:ext cx="583146" cy="7736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83622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01786" y="203863"/>
            <a:ext cx="10574092" cy="169200"/>
          </a:xfrm>
        </p:spPr>
        <p:txBody>
          <a:bodyPr anchor="b"/>
          <a:lstStyle>
            <a:lvl1pPr>
              <a:spcAft>
                <a:spcPts val="0"/>
              </a:spcAft>
              <a:defRPr sz="1108"/>
            </a:lvl1pPr>
          </a:lstStyle>
          <a:p>
            <a:pPr lvl="0"/>
            <a:r>
              <a:rPr lang="en-US" dirty="0" smtClean="0"/>
              <a:t>Super title here</a:t>
            </a:r>
          </a:p>
        </p:txBody>
      </p:sp>
    </p:spTree>
    <p:extLst>
      <p:ext uri="{BB962C8B-B14F-4D97-AF65-F5344CB8AC3E}">
        <p14:creationId xmlns:p14="http://schemas.microsoft.com/office/powerpoint/2010/main" val="1086707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heme" Target="../theme/them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getto 3" hidden="1"/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752946017"/>
              </p:ext>
            </p:extLst>
          </p:nvPr>
        </p:nvGraphicFramePr>
        <p:xfrm>
          <a:off x="1956" y="1590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2" name="Diapositiva think-cell" r:id="rId6" imgW="270" imgH="270" progId="TCLayout.ActiveDocument.1">
                  <p:embed/>
                </p:oleObj>
              </mc:Choice>
              <mc:Fallback>
                <p:oleObj name="Diapositiva think-cell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56" y="1590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1786" y="451575"/>
            <a:ext cx="10976300" cy="723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788" y="1422400"/>
            <a:ext cx="10976297" cy="460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29" name="Shape 8"/>
          <p:cNvSpPr txBox="1">
            <a:spLocks/>
          </p:cNvSpPr>
          <p:nvPr userDrawn="1"/>
        </p:nvSpPr>
        <p:spPr>
          <a:xfrm>
            <a:off x="11507721" y="6585163"/>
            <a:ext cx="480061" cy="149412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0061A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86CB4B4D-7CA3-9044-876B-883B54F8677D}" type="slidenum">
              <a:rPr lang="en-US" sz="1000" smtClean="0">
                <a:solidFill>
                  <a:schemeClr val="tx2"/>
                </a:solidFill>
                <a:latin typeface="+mn-lt"/>
                <a:ea typeface="Arial"/>
                <a:cs typeface="Arial" panose="020B0604020202020204" pitchFamily="34" charset="0"/>
              </a:rPr>
              <a:pPr algn="r"/>
              <a:t>‹N›</a:t>
            </a:fld>
            <a:endParaRPr lang="en-US" sz="831" dirty="0">
              <a:solidFill>
                <a:schemeClr val="tx2"/>
              </a:solidFill>
              <a:latin typeface="+mn-lt"/>
              <a:ea typeface="Arial"/>
              <a:cs typeface="Arial" panose="020B0604020202020204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8" cstate="print"/>
          <a:srcRect l="51974" t="26460" r="9636" b="67870"/>
          <a:stretch>
            <a:fillRect/>
          </a:stretch>
        </p:blipFill>
        <p:spPr bwMode="auto">
          <a:xfrm>
            <a:off x="82799" y="6358895"/>
            <a:ext cx="4776868" cy="47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Connettore 1 9"/>
          <p:cNvCxnSpPr/>
          <p:nvPr userDrawn="1"/>
        </p:nvCxnSpPr>
        <p:spPr>
          <a:xfrm>
            <a:off x="159494" y="1010052"/>
            <a:ext cx="11808000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ine 47"/>
          <p:cNvSpPr>
            <a:spLocks noChangeShapeType="1"/>
          </p:cNvSpPr>
          <p:nvPr userDrawn="1"/>
        </p:nvSpPr>
        <p:spPr bwMode="auto">
          <a:xfrm>
            <a:off x="159494" y="6324411"/>
            <a:ext cx="11808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it-IT" sz="1292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49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</p:sldLayoutIdLst>
  <p:timing>
    <p:tnLst>
      <p:par>
        <p:cTn id="1" dur="indefinite" restart="never" nodeType="tmRoot"/>
      </p:par>
    </p:tnLst>
  </p:timing>
  <p:txStyles>
    <p:titleStyle>
      <a:lvl1pPr algn="l" defTabSz="844083" rtl="0" eaLnBrk="1" latinLnBrk="0" hangingPunct="1">
        <a:lnSpc>
          <a:spcPct val="70000"/>
        </a:lnSpc>
        <a:spcBef>
          <a:spcPct val="0"/>
        </a:spcBef>
        <a:buNone/>
        <a:defRPr sz="3508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FontTx/>
        <a:buNone/>
        <a:defRPr sz="831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FontTx/>
        <a:buNone/>
        <a:defRPr sz="831" kern="1200">
          <a:solidFill>
            <a:schemeClr val="tx2"/>
          </a:solidFill>
          <a:latin typeface="+mn-lt"/>
          <a:ea typeface="+mn-ea"/>
          <a:cs typeface="+mn-cs"/>
        </a:defRPr>
      </a:lvl2pPr>
      <a:lvl3pPr marL="199390" indent="-199390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Clr>
          <a:schemeClr val="tx2"/>
        </a:buClr>
        <a:buFont typeface="Arial" panose="020B0604020202020204" pitchFamily="34" charset="0"/>
        <a:buChar char="—"/>
        <a:defRPr sz="831" kern="1200">
          <a:solidFill>
            <a:schemeClr val="tx2"/>
          </a:solidFill>
          <a:latin typeface="+mn-lt"/>
          <a:ea typeface="+mn-ea"/>
          <a:cs typeface="+mn-cs"/>
        </a:defRPr>
      </a:lvl3pPr>
      <a:lvl4pPr marL="332316" indent="-132926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Clr>
          <a:schemeClr val="tx2"/>
        </a:buClr>
        <a:buFont typeface="Arial" panose="020B0604020202020204" pitchFamily="34" charset="0"/>
        <a:buChar char="-"/>
        <a:defRPr sz="831" kern="1200">
          <a:solidFill>
            <a:schemeClr val="tx2"/>
          </a:solidFill>
          <a:latin typeface="+mn-lt"/>
          <a:ea typeface="+mn-ea"/>
          <a:cs typeface="+mn-cs"/>
        </a:defRPr>
      </a:lvl4pPr>
      <a:lvl5pPr marL="531706" indent="-199390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Clr>
          <a:schemeClr val="tx2"/>
        </a:buClr>
        <a:buFont typeface="Arial" panose="020B0604020202020204" pitchFamily="34" charset="0"/>
        <a:buChar char="—"/>
        <a:defRPr sz="831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013564" indent="-212682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Clr>
          <a:schemeClr val="tx2"/>
        </a:buClr>
        <a:buFont typeface="Arial" panose="020B0604020202020204" pitchFamily="34" charset="0"/>
        <a:buChar char="-"/>
        <a:defRPr sz="831" kern="1200">
          <a:solidFill>
            <a:schemeClr val="tx2"/>
          </a:solidFill>
          <a:latin typeface="+mn-lt"/>
          <a:ea typeface="+mn-ea"/>
          <a:cs typeface="+mn-cs"/>
        </a:defRPr>
      </a:lvl6pPr>
      <a:lvl7pPr marL="1266124" indent="-262530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Clr>
          <a:schemeClr val="tx2"/>
        </a:buClr>
        <a:buFont typeface="Arial" panose="020B0604020202020204" pitchFamily="34" charset="0"/>
        <a:buChar char="—"/>
        <a:defRPr sz="831" kern="1200">
          <a:solidFill>
            <a:schemeClr val="tx2"/>
          </a:solidFill>
          <a:latin typeface="+mn-lt"/>
          <a:ea typeface="+mn-ea"/>
          <a:cs typeface="+mn-cs"/>
        </a:defRPr>
      </a:lvl7pPr>
      <a:lvl8pPr marL="1518684" indent="-211021" algn="l" defTabSz="844083" rtl="0" eaLnBrk="1" latinLnBrk="0" hangingPunct="1">
        <a:lnSpc>
          <a:spcPct val="100000"/>
        </a:lnSpc>
        <a:spcBef>
          <a:spcPts val="0"/>
        </a:spcBef>
        <a:spcAft>
          <a:spcPts val="554"/>
        </a:spcAft>
        <a:buClr>
          <a:schemeClr val="tx2"/>
        </a:buClr>
        <a:buFont typeface="Arial" panose="020B0604020202020204" pitchFamily="34" charset="0"/>
        <a:buChar char="-"/>
        <a:defRPr sz="831" kern="1200">
          <a:solidFill>
            <a:schemeClr val="tx2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93" userDrawn="1">
          <p15:clr>
            <a:srgbClr val="F26B43"/>
          </p15:clr>
        </p15:guide>
        <p15:guide id="2" pos="379" userDrawn="1">
          <p15:clr>
            <a:srgbClr val="F26B43"/>
          </p15:clr>
        </p15:guide>
        <p15:guide id="3" pos="7301" userDrawn="1">
          <p15:clr>
            <a:srgbClr val="F26B43"/>
          </p15:clr>
        </p15:guide>
        <p15:guide id="4" orient="horz" pos="742" userDrawn="1">
          <p15:clr>
            <a:srgbClr val="F26B43"/>
          </p15:clr>
        </p15:guide>
        <p15:guide id="6" orient="horz" pos="279" userDrawn="1">
          <p15:clr>
            <a:srgbClr val="F26B43"/>
          </p15:clr>
        </p15:guide>
        <p15:guide id="7" orient="horz" pos="896" userDrawn="1">
          <p15:clr>
            <a:srgbClr val="F26B43"/>
          </p15:clr>
        </p15:guide>
        <p15:guide id="8" pos="3768" userDrawn="1">
          <p15:clr>
            <a:srgbClr val="F26B43"/>
          </p15:clr>
        </p15:guide>
        <p15:guide id="9" pos="391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3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.emf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emf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9.emf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15468089"/>
              </p:ext>
            </p:extLst>
          </p:nvPr>
        </p:nvGraphicFramePr>
        <p:xfrm>
          <a:off x="1525593" y="1593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92" name="Diapositiva think-cell" r:id="rId5" imgW="270" imgH="270" progId="TCLayout.ActiveDocument.1">
                  <p:embed/>
                </p:oleObj>
              </mc:Choice>
              <mc:Fallback>
                <p:oleObj name="Diapositiva think-cell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93" y="1593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1184856" y="2327736"/>
            <a:ext cx="10669290" cy="2635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840" tIns="44923" rIns="89840" bIns="44923"/>
          <a:lstStyle/>
          <a:p>
            <a:pPr algn="r" defTabSz="889488" eaLnBrk="0" hangingPunct="0">
              <a:spcBef>
                <a:spcPct val="25000"/>
              </a:spcBef>
              <a:defRPr/>
            </a:pPr>
            <a:endParaRPr lang="it-IT" sz="2800" b="1" dirty="0"/>
          </a:p>
          <a:p>
            <a:pPr algn="r" defTabSz="889488" eaLnBrk="0" hangingPunct="0">
              <a:spcBef>
                <a:spcPct val="25000"/>
              </a:spcBef>
              <a:defRPr/>
            </a:pPr>
            <a:r>
              <a:rPr lang="it-IT" sz="2800" b="1" dirty="0" smtClean="0"/>
              <a:t>Tavolo Semplificazione</a:t>
            </a:r>
          </a:p>
          <a:p>
            <a:pPr algn="r" defTabSz="889488" eaLnBrk="0" hangingPunct="0">
              <a:spcBef>
                <a:spcPct val="25000"/>
              </a:spcBef>
              <a:defRPr/>
            </a:pPr>
            <a:endParaRPr lang="it-IT" sz="2800" b="1" dirty="0"/>
          </a:p>
          <a:p>
            <a:pPr algn="r" defTabSz="889488" eaLnBrk="0" hangingPunct="0">
              <a:spcBef>
                <a:spcPct val="25000"/>
              </a:spcBef>
              <a:defRPr/>
            </a:pPr>
            <a:r>
              <a:rPr lang="it-IT" sz="2400" b="1" dirty="0" smtClean="0"/>
              <a:t>Prima ricostruzione "richieste dati" vs Istituzioni Scolastiche</a:t>
            </a:r>
            <a:endParaRPr lang="it-IT" sz="2400" b="1" dirty="0"/>
          </a:p>
        </p:txBody>
      </p:sp>
      <p:sp>
        <p:nvSpPr>
          <p:cNvPr id="14" name="Line 47"/>
          <p:cNvSpPr>
            <a:spLocks noChangeShapeType="1"/>
          </p:cNvSpPr>
          <p:nvPr/>
        </p:nvSpPr>
        <p:spPr bwMode="auto">
          <a:xfrm>
            <a:off x="200630" y="1767255"/>
            <a:ext cx="11808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it-IT" sz="1292" dirty="0">
              <a:latin typeface="Arial" charset="0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4510551" y="6015551"/>
            <a:ext cx="7509395" cy="490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840" tIns="44923" rIns="89840" bIns="44923"/>
          <a:lstStyle/>
          <a:p>
            <a:pPr algn="r" defTabSz="889488" eaLnBrk="0" hangingPunct="0">
              <a:spcBef>
                <a:spcPct val="25000"/>
              </a:spcBef>
              <a:defRPr/>
            </a:pPr>
            <a:r>
              <a:rPr lang="it-IT" sz="1600" dirty="0" smtClean="0"/>
              <a:t>Luglio</a:t>
            </a:r>
            <a:r>
              <a:rPr lang="it-IT" sz="1600" dirty="0" smtClean="0"/>
              <a:t> </a:t>
            </a:r>
            <a:r>
              <a:rPr lang="it-IT" sz="1600" dirty="0" smtClean="0"/>
              <a:t>2017</a:t>
            </a:r>
            <a:endParaRPr lang="it-IT" sz="1600" dirty="0"/>
          </a:p>
        </p:txBody>
      </p:sp>
      <p:sp>
        <p:nvSpPr>
          <p:cNvPr id="9" name="Line 47"/>
          <p:cNvSpPr>
            <a:spLocks noChangeShapeType="1"/>
          </p:cNvSpPr>
          <p:nvPr/>
        </p:nvSpPr>
        <p:spPr bwMode="auto">
          <a:xfrm>
            <a:off x="200630" y="5944111"/>
            <a:ext cx="11808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it-IT" sz="1292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03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85" name="Diapositiva think-cell" r:id="rId5" imgW="270" imgH="270" progId="TCLayout.ActiveDocument.1">
                  <p:embed/>
                </p:oleObj>
              </mc:Choice>
              <mc:Fallback>
                <p:oleObj name="Diapositiva think-cell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228600" y="100013"/>
            <a:ext cx="11715750" cy="885825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it-IT" sz="2800" b="1" dirty="0" smtClean="0">
                <a:solidFill>
                  <a:srgbClr val="00338D"/>
                </a:solidFill>
              </a:rPr>
              <a:t>Premessa</a:t>
            </a:r>
          </a:p>
        </p:txBody>
      </p:sp>
      <p:sp>
        <p:nvSpPr>
          <p:cNvPr id="8" name="Rettangolo 2"/>
          <p:cNvSpPr/>
          <p:nvPr/>
        </p:nvSpPr>
        <p:spPr>
          <a:xfrm>
            <a:off x="257577" y="1422565"/>
            <a:ext cx="11332761" cy="3153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dirty="0" smtClean="0">
                <a:solidFill>
                  <a:srgbClr val="00338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Le informazioni rappresentate nel seguito: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00338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it-IT" dirty="0" smtClean="0">
                <a:solidFill>
                  <a:srgbClr val="00338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ostituiscono una prima ricostruzione del quadro complessivo delle "richieste dati" da parte del Ministero e delle altre PPAA verso le Istituzioni Scolastiche;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00338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it-IT" dirty="0" smtClean="0">
                <a:solidFill>
                  <a:srgbClr val="00338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ono state rilevate attraverso il confronto con le diverse DDGG dell'Amministrazione centrale e con alcune Scuole.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it-IT" dirty="0" smtClean="0">
              <a:solidFill>
                <a:srgbClr val="00338D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dirty="0" smtClean="0">
                <a:solidFill>
                  <a:srgbClr val="00338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Per ogni "richiesta dati" sono stati descritti: amministrazione richiedente, ambito di riferimento</a:t>
            </a:r>
            <a:r>
              <a:rPr lang="it-IT" dirty="0">
                <a:solidFill>
                  <a:srgbClr val="00338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oggetto della richiesta, modalità </a:t>
            </a:r>
            <a:r>
              <a:rPr lang="it-IT" dirty="0" smtClean="0">
                <a:solidFill>
                  <a:srgbClr val="00338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 acquisizione dati e tempistiche di rilevazione.</a:t>
            </a:r>
            <a:endParaRPr lang="it-IT" dirty="0">
              <a:solidFill>
                <a:srgbClr val="00338D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80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90" name="Diapositiva think-cell" r:id="rId5" imgW="270" imgH="270" progId="TCLayout.ActiveDocument.1">
                  <p:embed/>
                </p:oleObj>
              </mc:Choice>
              <mc:Fallback>
                <p:oleObj name="Diapositiva think-cell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228600" y="100013"/>
            <a:ext cx="11715750" cy="885825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it-IT" sz="2800" b="1" dirty="0" smtClean="0">
                <a:solidFill>
                  <a:srgbClr val="00338D"/>
                </a:solidFill>
              </a:rPr>
              <a:t>Principali evidenze</a:t>
            </a:r>
          </a:p>
        </p:txBody>
      </p:sp>
      <p:grpSp>
        <p:nvGrpSpPr>
          <p:cNvPr id="31" name="Gruppo 30"/>
          <p:cNvGrpSpPr/>
          <p:nvPr/>
        </p:nvGrpSpPr>
        <p:grpSpPr>
          <a:xfrm>
            <a:off x="1098797" y="2302689"/>
            <a:ext cx="6335222" cy="504000"/>
            <a:chOff x="364701" y="1620106"/>
            <a:chExt cx="6335222" cy="504000"/>
          </a:xfrm>
        </p:grpSpPr>
        <p:sp>
          <p:nvSpPr>
            <p:cNvPr id="7" name="Freccia a destra 6"/>
            <p:cNvSpPr/>
            <p:nvPr/>
          </p:nvSpPr>
          <p:spPr bwMode="auto">
            <a:xfrm>
              <a:off x="1085024" y="1674106"/>
              <a:ext cx="144668" cy="396000"/>
            </a:xfrm>
            <a:prstGeom prst="rightArrow">
              <a:avLst>
                <a:gd name="adj1" fmla="val 100000"/>
                <a:gd name="adj2" fmla="val 201887"/>
              </a:avLst>
            </a:prstGeom>
            <a:solidFill>
              <a:srgbClr val="00338D"/>
            </a:solidFill>
            <a:ln w="25400" cap="flat" cmpd="sng" algn="ctr">
              <a:noFill/>
              <a:prstDash val="solid"/>
            </a:ln>
            <a:effectLst/>
          </p:spPr>
          <p:txBody>
            <a:bodyPr lIns="91440" rIns="91440" rtlCol="0" anchor="ctr"/>
            <a:lstStyle/>
            <a:p>
              <a:pPr algn="ctr" defTabSz="1218987"/>
              <a:endParaRPr lang="it-IT" sz="1200" b="1" kern="0" dirty="0">
                <a:solidFill>
                  <a:srgbClr val="00338D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9" name="Rettangolo 2"/>
            <p:cNvSpPr/>
            <p:nvPr/>
          </p:nvSpPr>
          <p:spPr>
            <a:xfrm>
              <a:off x="1413107" y="1680195"/>
              <a:ext cx="5286816" cy="4108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1000"/>
                </a:spcAft>
              </a:pPr>
              <a:r>
                <a:rPr lang="it-IT" b="1" dirty="0" smtClean="0">
                  <a:solidFill>
                    <a:srgbClr val="00338D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50 </a:t>
              </a:r>
              <a:r>
                <a:rPr lang="it-IT" dirty="0" smtClean="0">
                  <a:solidFill>
                    <a:srgbClr val="00338D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"richieste dati" censite</a:t>
              </a:r>
              <a:endParaRPr lang="it-IT" dirty="0">
                <a:solidFill>
                  <a:srgbClr val="00338D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" name="Gruppo 2"/>
            <p:cNvGrpSpPr/>
            <p:nvPr/>
          </p:nvGrpSpPr>
          <p:grpSpPr>
            <a:xfrm>
              <a:off x="364701" y="1620106"/>
              <a:ext cx="504000" cy="504000"/>
              <a:chOff x="364701" y="1620106"/>
              <a:chExt cx="504000" cy="504000"/>
            </a:xfrm>
          </p:grpSpPr>
          <p:sp>
            <p:nvSpPr>
              <p:cNvPr id="5" name="Ovale 4"/>
              <p:cNvSpPr/>
              <p:nvPr/>
            </p:nvSpPr>
            <p:spPr>
              <a:xfrm>
                <a:off x="364701" y="1620106"/>
                <a:ext cx="504000" cy="504000"/>
              </a:xfrm>
              <a:prstGeom prst="ellipse">
                <a:avLst/>
              </a:prstGeom>
              <a:noFill/>
              <a:ln w="285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54000" rIns="54000" bIns="54000" rtlCol="0" anchor="ctr"/>
              <a:lstStyle/>
              <a:p>
                <a:pPr algn="ctr"/>
                <a:endParaRPr lang="it-IT" sz="900" dirty="0" err="1" smtClean="0">
                  <a:solidFill>
                    <a:schemeClr val="bg1"/>
                  </a:solidFill>
                </a:endParaRPr>
              </a:p>
            </p:txBody>
          </p:sp>
          <p:pic>
            <p:nvPicPr>
              <p:cNvPr id="140302" name="Picture 14" descr="https://d30y9cdsu7xlg0.cloudfront.net/png/981020-200.png"/>
              <p:cNvPicPr>
                <a:picLocks noChangeAspect="1" noChangeArrowheads="1"/>
              </p:cNvPicPr>
              <p:nvPr/>
            </p:nvPicPr>
            <p:blipFill>
              <a:blip r:embed="rId7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0960" y="1716365"/>
                <a:ext cx="311483" cy="31148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30" name="Gruppo 29"/>
          <p:cNvGrpSpPr/>
          <p:nvPr/>
        </p:nvGrpSpPr>
        <p:grpSpPr>
          <a:xfrm>
            <a:off x="1098797" y="3276408"/>
            <a:ext cx="9977034" cy="729430"/>
            <a:chOff x="364701" y="2414238"/>
            <a:chExt cx="9977034" cy="729430"/>
          </a:xfrm>
        </p:grpSpPr>
        <p:sp>
          <p:nvSpPr>
            <p:cNvPr id="10" name="Freccia a destra 9"/>
            <p:cNvSpPr/>
            <p:nvPr/>
          </p:nvSpPr>
          <p:spPr bwMode="auto">
            <a:xfrm>
              <a:off x="1085024" y="2580953"/>
              <a:ext cx="144668" cy="396000"/>
            </a:xfrm>
            <a:prstGeom prst="rightArrow">
              <a:avLst>
                <a:gd name="adj1" fmla="val 100000"/>
                <a:gd name="adj2" fmla="val 201887"/>
              </a:avLst>
            </a:prstGeom>
            <a:solidFill>
              <a:srgbClr val="00338D"/>
            </a:solidFill>
            <a:ln w="25400" cap="flat" cmpd="sng" algn="ctr">
              <a:noFill/>
              <a:prstDash val="solid"/>
            </a:ln>
            <a:effectLst/>
          </p:spPr>
          <p:txBody>
            <a:bodyPr lIns="91440" rIns="91440" rtlCol="0" anchor="ctr"/>
            <a:lstStyle/>
            <a:p>
              <a:pPr algn="ctr" defTabSz="1218987"/>
              <a:endParaRPr lang="it-IT" sz="1200" b="1" kern="0" dirty="0">
                <a:solidFill>
                  <a:srgbClr val="00338D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0" name="Rettangolo 2"/>
            <p:cNvSpPr/>
            <p:nvPr/>
          </p:nvSpPr>
          <p:spPr>
            <a:xfrm>
              <a:off x="1413107" y="2414238"/>
              <a:ext cx="8928628" cy="7294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1000"/>
                </a:spcAft>
              </a:pPr>
              <a:r>
                <a:rPr lang="it-IT" b="1" dirty="0" smtClean="0">
                  <a:solidFill>
                    <a:srgbClr val="00338D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  <a:r>
                <a:rPr lang="it-IT" dirty="0" smtClean="0">
                  <a:solidFill>
                    <a:srgbClr val="00338D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 tipologie di Amministrazioni "richiedenti" tra DDGG del MIUR, UUSSRR, MEF, MSPA, ISTAT, INVALSI, Enti Locali</a:t>
              </a:r>
            </a:p>
          </p:txBody>
        </p:sp>
        <p:grpSp>
          <p:nvGrpSpPr>
            <p:cNvPr id="23" name="Gruppo 22"/>
            <p:cNvGrpSpPr/>
            <p:nvPr/>
          </p:nvGrpSpPr>
          <p:grpSpPr>
            <a:xfrm>
              <a:off x="364701" y="2526953"/>
              <a:ext cx="504000" cy="504000"/>
              <a:chOff x="364701" y="2418596"/>
              <a:chExt cx="504000" cy="504000"/>
            </a:xfrm>
          </p:grpSpPr>
          <p:sp>
            <p:nvSpPr>
              <p:cNvPr id="9" name="Ovale 8"/>
              <p:cNvSpPr/>
              <p:nvPr/>
            </p:nvSpPr>
            <p:spPr>
              <a:xfrm>
                <a:off x="364701" y="2418596"/>
                <a:ext cx="504000" cy="504000"/>
              </a:xfrm>
              <a:prstGeom prst="ellipse">
                <a:avLst/>
              </a:prstGeom>
              <a:noFill/>
              <a:ln w="285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54000" rIns="54000" bIns="54000" rtlCol="0" anchor="ctr"/>
              <a:lstStyle/>
              <a:p>
                <a:pPr algn="ctr"/>
                <a:endParaRPr lang="it-IT" sz="900" dirty="0" err="1" smtClean="0">
                  <a:solidFill>
                    <a:schemeClr val="bg1"/>
                  </a:solidFill>
                </a:endParaRPr>
              </a:p>
            </p:txBody>
          </p:sp>
          <p:pic>
            <p:nvPicPr>
              <p:cNvPr id="140304" name="Picture 16" descr="https://d30y9cdsu7xlg0.cloudfront.net/png/749409-200.png"/>
              <p:cNvPicPr>
                <a:picLocks noChangeAspect="1" noChangeArrowheads="1"/>
              </p:cNvPicPr>
              <p:nvPr/>
            </p:nvPicPr>
            <p:blipFill>
              <a:blip r:embed="rId8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5386" y="2499281"/>
                <a:ext cx="342631" cy="3426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25" name="Gruppo 24"/>
          <p:cNvGrpSpPr/>
          <p:nvPr/>
        </p:nvGrpSpPr>
        <p:grpSpPr>
          <a:xfrm>
            <a:off x="1098797" y="4475557"/>
            <a:ext cx="10749766" cy="504000"/>
            <a:chOff x="364701" y="3367967"/>
            <a:chExt cx="10749766" cy="504000"/>
          </a:xfrm>
        </p:grpSpPr>
        <p:sp>
          <p:nvSpPr>
            <p:cNvPr id="12" name="Freccia a destra 11"/>
            <p:cNvSpPr/>
            <p:nvPr/>
          </p:nvSpPr>
          <p:spPr bwMode="auto">
            <a:xfrm>
              <a:off x="1085024" y="3421967"/>
              <a:ext cx="144668" cy="396000"/>
            </a:xfrm>
            <a:prstGeom prst="rightArrow">
              <a:avLst>
                <a:gd name="adj1" fmla="val 100000"/>
                <a:gd name="adj2" fmla="val 201887"/>
              </a:avLst>
            </a:prstGeom>
            <a:solidFill>
              <a:srgbClr val="00338D"/>
            </a:solidFill>
            <a:ln w="25400" cap="flat" cmpd="sng" algn="ctr">
              <a:noFill/>
              <a:prstDash val="solid"/>
            </a:ln>
            <a:effectLst/>
          </p:spPr>
          <p:txBody>
            <a:bodyPr lIns="91440" rIns="91440" rtlCol="0" anchor="ctr"/>
            <a:lstStyle/>
            <a:p>
              <a:pPr algn="ctr" defTabSz="1218987"/>
              <a:endParaRPr lang="it-IT" sz="1200" b="1" kern="0" dirty="0">
                <a:solidFill>
                  <a:srgbClr val="00338D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1" name="Rettangolo 2"/>
            <p:cNvSpPr/>
            <p:nvPr/>
          </p:nvSpPr>
          <p:spPr>
            <a:xfrm>
              <a:off x="1413106" y="3414526"/>
              <a:ext cx="9701361" cy="3838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1000"/>
                </a:spcAft>
              </a:pPr>
              <a:r>
                <a:rPr lang="it-IT" dirty="0" smtClean="0">
                  <a:solidFill>
                    <a:srgbClr val="00338D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Nel</a:t>
              </a:r>
              <a:r>
                <a:rPr lang="it-IT" b="1" dirty="0" smtClean="0">
                  <a:solidFill>
                    <a:srgbClr val="00338D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 periodo maggio – luglio </a:t>
              </a:r>
              <a:r>
                <a:rPr lang="it-IT" dirty="0" smtClean="0">
                  <a:solidFill>
                    <a:srgbClr val="00338D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si concentra il maggior numero di "richieste dati"  </a:t>
              </a:r>
              <a:endParaRPr lang="it-IT" dirty="0">
                <a:solidFill>
                  <a:srgbClr val="00338D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4" name="Gruppo 23"/>
            <p:cNvGrpSpPr/>
            <p:nvPr/>
          </p:nvGrpSpPr>
          <p:grpSpPr>
            <a:xfrm>
              <a:off x="364701" y="3367967"/>
              <a:ext cx="504000" cy="504000"/>
              <a:chOff x="364701" y="3358750"/>
              <a:chExt cx="504000" cy="504000"/>
            </a:xfrm>
          </p:grpSpPr>
          <p:sp>
            <p:nvSpPr>
              <p:cNvPr id="11" name="Ovale 10"/>
              <p:cNvSpPr/>
              <p:nvPr/>
            </p:nvSpPr>
            <p:spPr>
              <a:xfrm>
                <a:off x="364701" y="3358750"/>
                <a:ext cx="504000" cy="504000"/>
              </a:xfrm>
              <a:prstGeom prst="ellipse">
                <a:avLst/>
              </a:prstGeom>
              <a:noFill/>
              <a:ln w="285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54000" rIns="54000" bIns="54000" rtlCol="0" anchor="ctr"/>
              <a:lstStyle/>
              <a:p>
                <a:pPr algn="ctr"/>
                <a:endParaRPr lang="it-IT" sz="900" dirty="0" err="1" smtClean="0">
                  <a:solidFill>
                    <a:schemeClr val="bg1"/>
                  </a:solidFill>
                </a:endParaRPr>
              </a:p>
            </p:txBody>
          </p:sp>
          <p:pic>
            <p:nvPicPr>
              <p:cNvPr id="140308" name="Picture 20" descr="https://d30y9cdsu7xlg0.cloudfront.net/png/220428-200.png"/>
              <p:cNvPicPr>
                <a:picLocks noChangeAspect="1" noChangeArrowheads="1"/>
              </p:cNvPicPr>
              <p:nvPr/>
            </p:nvPicPr>
            <p:blipFill>
              <a:blip r:embed="rId9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8254" y="3422303"/>
                <a:ext cx="376894" cy="37689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cxnSp>
        <p:nvCxnSpPr>
          <p:cNvPr id="44" name="Connettore 2 45"/>
          <p:cNvCxnSpPr/>
          <p:nvPr/>
        </p:nvCxnSpPr>
        <p:spPr>
          <a:xfrm flipV="1">
            <a:off x="1897348" y="2942848"/>
            <a:ext cx="9330457" cy="0"/>
          </a:xfrm>
          <a:prstGeom prst="straightConnector1">
            <a:avLst/>
          </a:prstGeom>
          <a:ln>
            <a:solidFill>
              <a:srgbClr val="00338D"/>
            </a:solidFill>
            <a:headEnd type="oval" w="med" len="med"/>
            <a:tailEnd type="oval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5" name="Connettore 2 45"/>
          <p:cNvCxnSpPr/>
          <p:nvPr/>
        </p:nvCxnSpPr>
        <p:spPr>
          <a:xfrm flipV="1">
            <a:off x="1897348" y="4140583"/>
            <a:ext cx="9330457" cy="0"/>
          </a:xfrm>
          <a:prstGeom prst="straightConnector1">
            <a:avLst/>
          </a:prstGeom>
          <a:ln>
            <a:solidFill>
              <a:srgbClr val="00338D"/>
            </a:solidFill>
            <a:headEnd type="oval" w="med" len="med"/>
            <a:tailEnd type="oval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6" name="Connettore 2 45"/>
          <p:cNvCxnSpPr/>
          <p:nvPr/>
        </p:nvCxnSpPr>
        <p:spPr>
          <a:xfrm flipV="1">
            <a:off x="1897348" y="5196651"/>
            <a:ext cx="9330457" cy="0"/>
          </a:xfrm>
          <a:prstGeom prst="straightConnector1">
            <a:avLst/>
          </a:prstGeom>
          <a:ln>
            <a:solidFill>
              <a:srgbClr val="00338D"/>
            </a:solidFill>
            <a:headEnd type="oval" w="med" len="med"/>
            <a:tailEnd type="oval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7" name="Rettangolo 2"/>
          <p:cNvSpPr/>
          <p:nvPr/>
        </p:nvSpPr>
        <p:spPr>
          <a:xfrm>
            <a:off x="257577" y="1422565"/>
            <a:ext cx="11332761" cy="38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dirty="0" smtClean="0">
                <a:solidFill>
                  <a:srgbClr val="00338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 seguito si riportano le principali evidenze emerse:</a:t>
            </a:r>
            <a:endParaRPr lang="it-IT" dirty="0">
              <a:solidFill>
                <a:srgbClr val="00338D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33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Rettangolo 264"/>
          <p:cNvSpPr/>
          <p:nvPr/>
        </p:nvSpPr>
        <p:spPr bwMode="auto">
          <a:xfrm>
            <a:off x="8523715" y="1108282"/>
            <a:ext cx="2202444" cy="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lnSpc>
                <a:spcPct val="90000"/>
              </a:lnSpc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Aggiornamento continuo dati:</a:t>
            </a:r>
          </a:p>
          <a:p>
            <a:pPr marL="180000" eaLnBrk="0" hangingPunct="0">
              <a:lnSpc>
                <a:spcPct val="90000"/>
              </a:lnSpc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Anagrafe alunni – frequenze</a:t>
            </a:r>
          </a:p>
          <a:p>
            <a:pPr marL="180000" eaLnBrk="0" hangingPunct="0">
              <a:lnSpc>
                <a:spcPct val="90000"/>
              </a:lnSpc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Scuola in Chiaro</a:t>
            </a:r>
          </a:p>
          <a:p>
            <a:pPr marL="180000" eaLnBrk="0" hangingPunct="0">
              <a:lnSpc>
                <a:spcPct val="90000"/>
              </a:lnSpc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Crediti </a:t>
            </a:r>
          </a:p>
        </p:txBody>
      </p:sp>
      <p:cxnSp>
        <p:nvCxnSpPr>
          <p:cNvPr id="251" name="Connettore 1 250"/>
          <p:cNvCxnSpPr/>
          <p:nvPr/>
        </p:nvCxnSpPr>
        <p:spPr>
          <a:xfrm>
            <a:off x="5287911" y="1310101"/>
            <a:ext cx="0" cy="1921564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ttore 1 140"/>
          <p:cNvCxnSpPr/>
          <p:nvPr/>
        </p:nvCxnSpPr>
        <p:spPr>
          <a:xfrm>
            <a:off x="6076567" y="3759383"/>
            <a:ext cx="0" cy="1312454"/>
          </a:xfrm>
          <a:prstGeom prst="line">
            <a:avLst/>
          </a:prstGeom>
          <a:ln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Pentagono 227"/>
          <p:cNvSpPr/>
          <p:nvPr/>
        </p:nvSpPr>
        <p:spPr>
          <a:xfrm>
            <a:off x="446762" y="3069072"/>
            <a:ext cx="11279426" cy="156474"/>
          </a:xfrm>
          <a:prstGeom prst="homePlate">
            <a:avLst>
              <a:gd name="adj" fmla="val 47201"/>
            </a:avLst>
          </a:prstGeom>
          <a:solidFill>
            <a:srgbClr val="28659C">
              <a:alpha val="10000"/>
            </a:srgbClr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sz="1200" kern="0" dirty="0">
              <a:solidFill>
                <a:schemeClr val="bg1"/>
              </a:solidFill>
            </a:endParaRPr>
          </a:p>
        </p:txBody>
      </p:sp>
      <p:sp>
        <p:nvSpPr>
          <p:cNvPr id="224" name="Ovale 223"/>
          <p:cNvSpPr/>
          <p:nvPr/>
        </p:nvSpPr>
        <p:spPr>
          <a:xfrm>
            <a:off x="5931608" y="3815200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23" name="Rombo 222"/>
          <p:cNvSpPr/>
          <p:nvPr/>
        </p:nvSpPr>
        <p:spPr bwMode="ltGray">
          <a:xfrm>
            <a:off x="6015353" y="3785826"/>
            <a:ext cx="143351" cy="129038"/>
          </a:xfrm>
          <a:prstGeom prst="diamond">
            <a:avLst/>
          </a:prstGeom>
          <a:solidFill>
            <a:srgbClr val="F68D2E"/>
          </a:solidFill>
          <a:ln w="19050" cap="flat" cmpd="sng" algn="ctr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151" name="Rombo 150"/>
          <p:cNvSpPr/>
          <p:nvPr/>
        </p:nvSpPr>
        <p:spPr bwMode="ltGray">
          <a:xfrm>
            <a:off x="785795" y="3785826"/>
            <a:ext cx="143351" cy="129038"/>
          </a:xfrm>
          <a:prstGeom prst="diamond">
            <a:avLst/>
          </a:prstGeom>
          <a:solidFill>
            <a:srgbClr val="F68D2E"/>
          </a:solidFill>
          <a:ln w="19050" cap="flat" cmpd="sng" algn="ctr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147" name="Ovale 146"/>
          <p:cNvSpPr/>
          <p:nvPr/>
        </p:nvSpPr>
        <p:spPr>
          <a:xfrm>
            <a:off x="702050" y="3815200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67" name="Rombo 166"/>
          <p:cNvSpPr/>
          <p:nvPr/>
        </p:nvSpPr>
        <p:spPr bwMode="ltGray">
          <a:xfrm>
            <a:off x="1726555" y="3785826"/>
            <a:ext cx="143351" cy="129038"/>
          </a:xfrm>
          <a:prstGeom prst="diamond">
            <a:avLst/>
          </a:prstGeom>
          <a:solidFill>
            <a:srgbClr val="F68D2E"/>
          </a:solidFill>
          <a:ln w="19050" cap="flat" cmpd="sng" algn="ctr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168" name="Ovale 167"/>
          <p:cNvSpPr/>
          <p:nvPr/>
        </p:nvSpPr>
        <p:spPr>
          <a:xfrm>
            <a:off x="1642810" y="3815200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69" name="Rombo 168"/>
          <p:cNvSpPr/>
          <p:nvPr/>
        </p:nvSpPr>
        <p:spPr bwMode="ltGray">
          <a:xfrm>
            <a:off x="2665700" y="3785826"/>
            <a:ext cx="143351" cy="129038"/>
          </a:xfrm>
          <a:prstGeom prst="diamond">
            <a:avLst/>
          </a:prstGeom>
          <a:solidFill>
            <a:srgbClr val="F68D2E"/>
          </a:solidFill>
          <a:ln w="19050" cap="flat" cmpd="sng" algn="ctr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170" name="Ovale 169"/>
          <p:cNvSpPr/>
          <p:nvPr/>
        </p:nvSpPr>
        <p:spPr>
          <a:xfrm>
            <a:off x="2581955" y="3815200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71" name="Rombo 170"/>
          <p:cNvSpPr/>
          <p:nvPr/>
        </p:nvSpPr>
        <p:spPr bwMode="ltGray">
          <a:xfrm>
            <a:off x="3526281" y="3785826"/>
            <a:ext cx="143351" cy="129038"/>
          </a:xfrm>
          <a:prstGeom prst="diamond">
            <a:avLst/>
          </a:prstGeom>
          <a:solidFill>
            <a:srgbClr val="F68D2E"/>
          </a:solidFill>
          <a:ln w="19050" cap="flat" cmpd="sng" algn="ctr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189" name="Ovale 188"/>
          <p:cNvSpPr/>
          <p:nvPr/>
        </p:nvSpPr>
        <p:spPr>
          <a:xfrm>
            <a:off x="3442536" y="3815200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92" name="Rombo 191"/>
          <p:cNvSpPr/>
          <p:nvPr/>
        </p:nvSpPr>
        <p:spPr bwMode="ltGray">
          <a:xfrm>
            <a:off x="4482154" y="3785826"/>
            <a:ext cx="143351" cy="129038"/>
          </a:xfrm>
          <a:prstGeom prst="diamond">
            <a:avLst/>
          </a:prstGeom>
          <a:solidFill>
            <a:srgbClr val="F68D2E"/>
          </a:solidFill>
          <a:ln w="19050" cap="flat" cmpd="sng" algn="ctr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193" name="Ovale 192"/>
          <p:cNvSpPr/>
          <p:nvPr/>
        </p:nvSpPr>
        <p:spPr>
          <a:xfrm>
            <a:off x="4398409" y="3815200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13" name="Rombo 212"/>
          <p:cNvSpPr/>
          <p:nvPr/>
        </p:nvSpPr>
        <p:spPr bwMode="ltGray">
          <a:xfrm>
            <a:off x="11026207" y="3785826"/>
            <a:ext cx="143351" cy="129038"/>
          </a:xfrm>
          <a:prstGeom prst="diamond">
            <a:avLst/>
          </a:prstGeom>
          <a:solidFill>
            <a:srgbClr val="F68D2E"/>
          </a:solidFill>
          <a:ln w="19050" cap="flat" cmpd="sng" algn="ctr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214" name="Ovale 213"/>
          <p:cNvSpPr/>
          <p:nvPr/>
        </p:nvSpPr>
        <p:spPr>
          <a:xfrm>
            <a:off x="10942462" y="3815200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15" name="Rombo 214"/>
          <p:cNvSpPr/>
          <p:nvPr/>
        </p:nvSpPr>
        <p:spPr bwMode="ltGray">
          <a:xfrm>
            <a:off x="9991895" y="3785826"/>
            <a:ext cx="143351" cy="129038"/>
          </a:xfrm>
          <a:prstGeom prst="diamond">
            <a:avLst/>
          </a:prstGeom>
          <a:solidFill>
            <a:srgbClr val="F68D2E"/>
          </a:solidFill>
          <a:ln w="19050" cap="flat" cmpd="sng" algn="ctr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216" name="Ovale 215"/>
          <p:cNvSpPr/>
          <p:nvPr/>
        </p:nvSpPr>
        <p:spPr>
          <a:xfrm>
            <a:off x="9908150" y="3815200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17" name="Rombo 216"/>
          <p:cNvSpPr/>
          <p:nvPr/>
        </p:nvSpPr>
        <p:spPr bwMode="ltGray">
          <a:xfrm>
            <a:off x="8922448" y="3785826"/>
            <a:ext cx="143351" cy="129038"/>
          </a:xfrm>
          <a:prstGeom prst="diamond">
            <a:avLst/>
          </a:prstGeom>
          <a:solidFill>
            <a:srgbClr val="F68D2E"/>
          </a:solidFill>
          <a:ln w="19050" cap="flat" cmpd="sng" algn="ctr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218" name="Ovale 217"/>
          <p:cNvSpPr/>
          <p:nvPr/>
        </p:nvSpPr>
        <p:spPr>
          <a:xfrm>
            <a:off x="8838703" y="3815200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19" name="Rombo 218"/>
          <p:cNvSpPr/>
          <p:nvPr/>
        </p:nvSpPr>
        <p:spPr bwMode="ltGray">
          <a:xfrm>
            <a:off x="7846757" y="3785826"/>
            <a:ext cx="143351" cy="129038"/>
          </a:xfrm>
          <a:prstGeom prst="diamond">
            <a:avLst/>
          </a:prstGeom>
          <a:solidFill>
            <a:srgbClr val="F68D2E"/>
          </a:solidFill>
          <a:ln w="19050" cap="flat" cmpd="sng" algn="ctr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220" name="Ovale 219"/>
          <p:cNvSpPr/>
          <p:nvPr/>
        </p:nvSpPr>
        <p:spPr>
          <a:xfrm>
            <a:off x="7763012" y="3815200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21" name="Rombo 220"/>
          <p:cNvSpPr/>
          <p:nvPr/>
        </p:nvSpPr>
        <p:spPr bwMode="ltGray">
          <a:xfrm>
            <a:off x="6850309" y="3785826"/>
            <a:ext cx="143351" cy="129038"/>
          </a:xfrm>
          <a:prstGeom prst="diamond">
            <a:avLst/>
          </a:prstGeom>
          <a:solidFill>
            <a:srgbClr val="F68D2E"/>
          </a:solidFill>
          <a:ln w="19050" cap="flat" cmpd="sng" algn="ctr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222" name="Ovale 221"/>
          <p:cNvSpPr/>
          <p:nvPr/>
        </p:nvSpPr>
        <p:spPr>
          <a:xfrm>
            <a:off x="6766564" y="3815200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25" name="Ovale 224"/>
          <p:cNvSpPr/>
          <p:nvPr/>
        </p:nvSpPr>
        <p:spPr>
          <a:xfrm>
            <a:off x="5167913" y="3815200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26" name="Rombo 225"/>
          <p:cNvSpPr/>
          <p:nvPr/>
        </p:nvSpPr>
        <p:spPr bwMode="ltGray">
          <a:xfrm>
            <a:off x="5251658" y="3785826"/>
            <a:ext cx="143351" cy="129038"/>
          </a:xfrm>
          <a:prstGeom prst="diamond">
            <a:avLst/>
          </a:prstGeom>
          <a:solidFill>
            <a:srgbClr val="F68D2E"/>
          </a:solidFill>
          <a:ln w="19050" cap="flat" cmpd="sng" algn="ctr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338D"/>
              </a:solidFill>
              <a:cs typeface="Arial" charset="0"/>
            </a:endParaRPr>
          </a:p>
        </p:txBody>
      </p:sp>
      <p:graphicFrame>
        <p:nvGraphicFramePr>
          <p:cNvPr id="2" name="Oggetto 1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1" name="Diapositiva think-cell" r:id="rId5" imgW="270" imgH="270" progId="TCLayout.ActiveDocument.1">
                  <p:embed/>
                </p:oleObj>
              </mc:Choice>
              <mc:Fallback>
                <p:oleObj name="Diapositiva think-cell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228600" y="100013"/>
            <a:ext cx="11715750" cy="885825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it-IT" sz="2800" b="1" dirty="0" smtClean="0">
                <a:solidFill>
                  <a:srgbClr val="00338D"/>
                </a:solidFill>
              </a:rPr>
              <a:t>Quadro di sintesi delle "richieste dati"</a:t>
            </a:r>
          </a:p>
        </p:txBody>
      </p:sp>
      <p:sp>
        <p:nvSpPr>
          <p:cNvPr id="5" name="Pentagono 4"/>
          <p:cNvSpPr/>
          <p:nvPr/>
        </p:nvSpPr>
        <p:spPr>
          <a:xfrm>
            <a:off x="446762" y="3242721"/>
            <a:ext cx="11279426" cy="491080"/>
          </a:xfrm>
          <a:prstGeom prst="homePlate">
            <a:avLst>
              <a:gd name="adj" fmla="val 47201"/>
            </a:avLst>
          </a:prstGeom>
          <a:solidFill>
            <a:srgbClr val="28659C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sz="1200" kern="0" dirty="0">
              <a:solidFill>
                <a:schemeClr val="bg1"/>
              </a:solidFill>
            </a:endParaRPr>
          </a:p>
        </p:txBody>
      </p:sp>
      <p:sp>
        <p:nvSpPr>
          <p:cNvPr id="8" name="Rettangolo 7"/>
          <p:cNvSpPr/>
          <p:nvPr/>
        </p:nvSpPr>
        <p:spPr bwMode="auto">
          <a:xfrm>
            <a:off x="2420576" y="3332023"/>
            <a:ext cx="790409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b="1" kern="0" dirty="0" smtClean="0">
                <a:solidFill>
                  <a:schemeClr val="bg1"/>
                </a:solidFill>
                <a:cs typeface="Arial" charset="0"/>
              </a:rPr>
              <a:t>Marzo</a:t>
            </a:r>
            <a:endParaRPr lang="it-IT" sz="1400" b="1" kern="0" dirty="0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 bwMode="auto">
          <a:xfrm>
            <a:off x="509666" y="3335181"/>
            <a:ext cx="790409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b="1" kern="0" dirty="0" smtClean="0">
                <a:solidFill>
                  <a:schemeClr val="bg1"/>
                </a:solidFill>
                <a:cs typeface="Arial" charset="0"/>
              </a:rPr>
              <a:t>Gennaio</a:t>
            </a:r>
            <a:endParaRPr lang="it-IT" sz="1400" b="1" kern="0" dirty="0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0" name="Rettangolo 9"/>
          <p:cNvSpPr/>
          <p:nvPr/>
        </p:nvSpPr>
        <p:spPr bwMode="auto">
          <a:xfrm>
            <a:off x="1403011" y="3335178"/>
            <a:ext cx="790409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b="1" kern="0" dirty="0" smtClean="0">
                <a:solidFill>
                  <a:schemeClr val="bg1"/>
                </a:solidFill>
                <a:cs typeface="Arial" charset="0"/>
              </a:rPr>
              <a:t>Febbraio</a:t>
            </a:r>
            <a:endParaRPr lang="it-IT" sz="1400" b="1" kern="0" dirty="0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1" name="Rettangolo 10"/>
          <p:cNvSpPr/>
          <p:nvPr/>
        </p:nvSpPr>
        <p:spPr bwMode="auto">
          <a:xfrm>
            <a:off x="3298368" y="3332022"/>
            <a:ext cx="790409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b="1" kern="0" dirty="0" smtClean="0">
                <a:solidFill>
                  <a:schemeClr val="bg1"/>
                </a:solidFill>
                <a:cs typeface="Arial" charset="0"/>
              </a:rPr>
              <a:t>Aprile</a:t>
            </a:r>
            <a:endParaRPr lang="it-IT" sz="1400" b="1" kern="0" dirty="0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2" name="Rettangolo 11"/>
          <p:cNvSpPr/>
          <p:nvPr/>
        </p:nvSpPr>
        <p:spPr bwMode="auto">
          <a:xfrm>
            <a:off x="4176160" y="3332024"/>
            <a:ext cx="790409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b="1" kern="0" dirty="0" smtClean="0">
                <a:solidFill>
                  <a:schemeClr val="bg1"/>
                </a:solidFill>
                <a:cs typeface="Arial" charset="0"/>
              </a:rPr>
              <a:t>Maggio</a:t>
            </a:r>
            <a:endParaRPr lang="it-IT" sz="1400" b="1" kern="0" dirty="0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3" name="Rettangolo 12"/>
          <p:cNvSpPr/>
          <p:nvPr/>
        </p:nvSpPr>
        <p:spPr bwMode="auto">
          <a:xfrm>
            <a:off x="4972398" y="3332023"/>
            <a:ext cx="790409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b="1" kern="0" dirty="0" smtClean="0">
                <a:solidFill>
                  <a:schemeClr val="bg1"/>
                </a:solidFill>
                <a:cs typeface="Arial" charset="0"/>
              </a:rPr>
              <a:t>Giugno</a:t>
            </a:r>
            <a:endParaRPr lang="it-IT" sz="1400" b="1" kern="0" dirty="0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5" name="Rettangolo 14"/>
          <p:cNvSpPr/>
          <p:nvPr/>
        </p:nvSpPr>
        <p:spPr bwMode="auto">
          <a:xfrm>
            <a:off x="7429061" y="3332023"/>
            <a:ext cx="1045554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b="1" kern="0" dirty="0" smtClean="0">
                <a:solidFill>
                  <a:schemeClr val="bg1"/>
                </a:solidFill>
                <a:cs typeface="Arial" charset="0"/>
              </a:rPr>
              <a:t>Settembre</a:t>
            </a:r>
          </a:p>
        </p:txBody>
      </p:sp>
      <p:sp>
        <p:nvSpPr>
          <p:cNvPr id="16" name="Rettangolo 15"/>
          <p:cNvSpPr/>
          <p:nvPr/>
        </p:nvSpPr>
        <p:spPr bwMode="auto">
          <a:xfrm>
            <a:off x="5768636" y="3332024"/>
            <a:ext cx="790409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b="1" kern="0" dirty="0" smtClean="0">
                <a:solidFill>
                  <a:schemeClr val="bg1"/>
                </a:solidFill>
                <a:cs typeface="Arial" charset="0"/>
              </a:rPr>
              <a:t>Luglio</a:t>
            </a:r>
            <a:endParaRPr lang="it-IT" sz="1400" b="1" kern="0" dirty="0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7" name="Rettangolo 16"/>
          <p:cNvSpPr/>
          <p:nvPr/>
        </p:nvSpPr>
        <p:spPr bwMode="auto">
          <a:xfrm>
            <a:off x="6564874" y="3332023"/>
            <a:ext cx="790409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b="1" kern="0" dirty="0" smtClean="0">
                <a:solidFill>
                  <a:schemeClr val="bg1"/>
                </a:solidFill>
                <a:cs typeface="Arial" charset="0"/>
              </a:rPr>
              <a:t>Agosto</a:t>
            </a:r>
          </a:p>
        </p:txBody>
      </p:sp>
      <p:sp>
        <p:nvSpPr>
          <p:cNvPr id="18" name="Rettangolo 17"/>
          <p:cNvSpPr/>
          <p:nvPr/>
        </p:nvSpPr>
        <p:spPr bwMode="auto">
          <a:xfrm>
            <a:off x="9565333" y="3332023"/>
            <a:ext cx="988304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b="1" kern="0" dirty="0" smtClean="0">
                <a:solidFill>
                  <a:schemeClr val="bg1"/>
                </a:solidFill>
                <a:cs typeface="Arial" charset="0"/>
              </a:rPr>
              <a:t>Novembre</a:t>
            </a:r>
            <a:endParaRPr lang="it-IT" sz="1400" b="1" kern="0" dirty="0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9" name="Rettangolo 18"/>
          <p:cNvSpPr/>
          <p:nvPr/>
        </p:nvSpPr>
        <p:spPr bwMode="auto">
          <a:xfrm>
            <a:off x="10726159" y="3332023"/>
            <a:ext cx="865471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b="1" kern="0" dirty="0" smtClean="0">
                <a:solidFill>
                  <a:schemeClr val="bg1"/>
                </a:solidFill>
                <a:cs typeface="Arial" charset="0"/>
              </a:rPr>
              <a:t>Dicembre</a:t>
            </a:r>
            <a:endParaRPr lang="it-IT" sz="1400" b="1" kern="0" dirty="0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1" name="Rettangolo 20"/>
          <p:cNvSpPr/>
          <p:nvPr/>
        </p:nvSpPr>
        <p:spPr bwMode="auto">
          <a:xfrm>
            <a:off x="8617215" y="3332023"/>
            <a:ext cx="790409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b="1" kern="0" dirty="0" smtClean="0">
                <a:solidFill>
                  <a:schemeClr val="bg1"/>
                </a:solidFill>
                <a:cs typeface="Arial" charset="0"/>
              </a:rPr>
              <a:t>Ottobre</a:t>
            </a:r>
          </a:p>
        </p:txBody>
      </p:sp>
      <p:cxnSp>
        <p:nvCxnSpPr>
          <p:cNvPr id="43" name="Connettore 1 42"/>
          <p:cNvCxnSpPr/>
          <p:nvPr/>
        </p:nvCxnSpPr>
        <p:spPr>
          <a:xfrm>
            <a:off x="5410923" y="2685697"/>
            <a:ext cx="0" cy="556608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e 43"/>
          <p:cNvSpPr/>
          <p:nvPr/>
        </p:nvSpPr>
        <p:spPr>
          <a:xfrm>
            <a:off x="5378337" y="2618521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47" name="Connettore 1 46"/>
          <p:cNvCxnSpPr/>
          <p:nvPr/>
        </p:nvCxnSpPr>
        <p:spPr>
          <a:xfrm>
            <a:off x="5952417" y="2277238"/>
            <a:ext cx="0" cy="986066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e 47"/>
          <p:cNvSpPr/>
          <p:nvPr/>
        </p:nvSpPr>
        <p:spPr>
          <a:xfrm>
            <a:off x="5919062" y="2220077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49" name="Connettore 1 48"/>
          <p:cNvCxnSpPr/>
          <p:nvPr/>
        </p:nvCxnSpPr>
        <p:spPr>
          <a:xfrm>
            <a:off x="5561305" y="2257459"/>
            <a:ext cx="0" cy="986066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e 49"/>
          <p:cNvSpPr/>
          <p:nvPr/>
        </p:nvSpPr>
        <p:spPr>
          <a:xfrm>
            <a:off x="5527950" y="2225698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51" name="Connettore 1 50"/>
          <p:cNvCxnSpPr/>
          <p:nvPr/>
        </p:nvCxnSpPr>
        <p:spPr>
          <a:xfrm>
            <a:off x="553721" y="2689587"/>
            <a:ext cx="0" cy="556608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e 51"/>
          <p:cNvSpPr/>
          <p:nvPr/>
        </p:nvSpPr>
        <p:spPr>
          <a:xfrm>
            <a:off x="521135" y="2622411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53" name="Rettangolo 52"/>
          <p:cNvSpPr/>
          <p:nvPr/>
        </p:nvSpPr>
        <p:spPr bwMode="auto">
          <a:xfrm>
            <a:off x="187881" y="2084830"/>
            <a:ext cx="1105138" cy="52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Ril.ni sulle scuole – dati generali</a:t>
            </a:r>
            <a:r>
              <a:rPr lang="it-IT" sz="1200" kern="0" baseline="30000" dirty="0" smtClean="0">
                <a:solidFill>
                  <a:srgbClr val="00338D"/>
                </a:solidFill>
                <a:cs typeface="Arial" charset="0"/>
              </a:rPr>
              <a:t>3</a:t>
            </a:r>
            <a:endParaRPr lang="it-IT" sz="1200" kern="0" dirty="0" smtClean="0">
              <a:solidFill>
                <a:srgbClr val="00338D"/>
              </a:solidFill>
              <a:cs typeface="Arial" charset="0"/>
            </a:endParaRPr>
          </a:p>
        </p:txBody>
      </p:sp>
      <p:cxnSp>
        <p:nvCxnSpPr>
          <p:cNvPr id="55" name="Connettore 1 54"/>
          <p:cNvCxnSpPr/>
          <p:nvPr/>
        </p:nvCxnSpPr>
        <p:spPr>
          <a:xfrm>
            <a:off x="2193420" y="3240803"/>
            <a:ext cx="0" cy="48113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1 55"/>
          <p:cNvCxnSpPr/>
          <p:nvPr/>
        </p:nvCxnSpPr>
        <p:spPr>
          <a:xfrm>
            <a:off x="1269993" y="3240803"/>
            <a:ext cx="0" cy="48113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56"/>
          <p:cNvCxnSpPr/>
          <p:nvPr/>
        </p:nvCxnSpPr>
        <p:spPr>
          <a:xfrm>
            <a:off x="3210985" y="3240803"/>
            <a:ext cx="0" cy="48113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1 57"/>
          <p:cNvCxnSpPr/>
          <p:nvPr/>
        </p:nvCxnSpPr>
        <p:spPr>
          <a:xfrm>
            <a:off x="3991182" y="3240803"/>
            <a:ext cx="0" cy="48113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1 58"/>
          <p:cNvCxnSpPr/>
          <p:nvPr/>
        </p:nvCxnSpPr>
        <p:spPr>
          <a:xfrm>
            <a:off x="4839482" y="3240803"/>
            <a:ext cx="0" cy="48113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1 59"/>
          <p:cNvCxnSpPr/>
          <p:nvPr/>
        </p:nvCxnSpPr>
        <p:spPr>
          <a:xfrm>
            <a:off x="5733178" y="3240803"/>
            <a:ext cx="0" cy="48113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1 60"/>
          <p:cNvCxnSpPr/>
          <p:nvPr/>
        </p:nvCxnSpPr>
        <p:spPr>
          <a:xfrm>
            <a:off x="6389585" y="3240803"/>
            <a:ext cx="0" cy="48113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1 61"/>
          <p:cNvCxnSpPr/>
          <p:nvPr/>
        </p:nvCxnSpPr>
        <p:spPr>
          <a:xfrm>
            <a:off x="7384443" y="3240803"/>
            <a:ext cx="0" cy="48113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62"/>
          <p:cNvCxnSpPr/>
          <p:nvPr/>
        </p:nvCxnSpPr>
        <p:spPr>
          <a:xfrm>
            <a:off x="8467089" y="3240803"/>
            <a:ext cx="0" cy="48113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1 63"/>
          <p:cNvCxnSpPr/>
          <p:nvPr/>
        </p:nvCxnSpPr>
        <p:spPr>
          <a:xfrm>
            <a:off x="9429023" y="3240803"/>
            <a:ext cx="0" cy="48113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64"/>
          <p:cNvCxnSpPr/>
          <p:nvPr/>
        </p:nvCxnSpPr>
        <p:spPr>
          <a:xfrm>
            <a:off x="10654984" y="3240803"/>
            <a:ext cx="0" cy="48113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ttangolo 65"/>
          <p:cNvSpPr/>
          <p:nvPr/>
        </p:nvSpPr>
        <p:spPr bwMode="auto">
          <a:xfrm>
            <a:off x="335881" y="1788458"/>
            <a:ext cx="2084695" cy="22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Anagrafe alunni - iscrizioni</a:t>
            </a:r>
          </a:p>
        </p:txBody>
      </p:sp>
      <p:cxnSp>
        <p:nvCxnSpPr>
          <p:cNvPr id="67" name="Connettore 1 66"/>
          <p:cNvCxnSpPr/>
          <p:nvPr/>
        </p:nvCxnSpPr>
        <p:spPr>
          <a:xfrm>
            <a:off x="1526159" y="2054338"/>
            <a:ext cx="0" cy="1193140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vale 67"/>
          <p:cNvSpPr/>
          <p:nvPr/>
        </p:nvSpPr>
        <p:spPr>
          <a:xfrm>
            <a:off x="1493573" y="2018827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69" name="Connettore 1 68"/>
          <p:cNvCxnSpPr/>
          <p:nvPr/>
        </p:nvCxnSpPr>
        <p:spPr>
          <a:xfrm>
            <a:off x="1135047" y="2059959"/>
            <a:ext cx="0" cy="1193140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e 69"/>
          <p:cNvSpPr/>
          <p:nvPr/>
        </p:nvSpPr>
        <p:spPr>
          <a:xfrm>
            <a:off x="1102461" y="2024448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71" name="Rettangolo 70"/>
          <p:cNvSpPr/>
          <p:nvPr/>
        </p:nvSpPr>
        <p:spPr bwMode="auto">
          <a:xfrm>
            <a:off x="4234780" y="1871105"/>
            <a:ext cx="1105138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Alternanza scuola lavoro</a:t>
            </a:r>
          </a:p>
        </p:txBody>
      </p:sp>
      <p:cxnSp>
        <p:nvCxnSpPr>
          <p:cNvPr id="72" name="Connettore 1 71"/>
          <p:cNvCxnSpPr/>
          <p:nvPr/>
        </p:nvCxnSpPr>
        <p:spPr>
          <a:xfrm>
            <a:off x="5011032" y="2264359"/>
            <a:ext cx="0" cy="986066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e 72"/>
          <p:cNvSpPr/>
          <p:nvPr/>
        </p:nvSpPr>
        <p:spPr>
          <a:xfrm>
            <a:off x="4965567" y="2220077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74" name="Connettore 1 73"/>
          <p:cNvCxnSpPr/>
          <p:nvPr/>
        </p:nvCxnSpPr>
        <p:spPr>
          <a:xfrm>
            <a:off x="4607041" y="2269980"/>
            <a:ext cx="0" cy="986066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e 74"/>
          <p:cNvSpPr/>
          <p:nvPr/>
        </p:nvSpPr>
        <p:spPr>
          <a:xfrm>
            <a:off x="4574455" y="2225698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76" name="Rettangolo 75"/>
          <p:cNvSpPr/>
          <p:nvPr/>
        </p:nvSpPr>
        <p:spPr bwMode="auto">
          <a:xfrm>
            <a:off x="3095975" y="1661991"/>
            <a:ext cx="1244956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Scelta della </a:t>
            </a: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I° </a:t>
            </a: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prova esame II ciclo</a:t>
            </a:r>
          </a:p>
        </p:txBody>
      </p:sp>
      <p:cxnSp>
        <p:nvCxnSpPr>
          <p:cNvPr id="77" name="Connettore 1 76"/>
          <p:cNvCxnSpPr/>
          <p:nvPr/>
        </p:nvCxnSpPr>
        <p:spPr>
          <a:xfrm>
            <a:off x="4201333" y="1659548"/>
            <a:ext cx="0" cy="1588069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e 77"/>
          <p:cNvSpPr/>
          <p:nvPr/>
        </p:nvSpPr>
        <p:spPr>
          <a:xfrm>
            <a:off x="4168747" y="1587954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79" name="Rettangolo 78"/>
          <p:cNvSpPr/>
          <p:nvPr/>
        </p:nvSpPr>
        <p:spPr bwMode="auto">
          <a:xfrm>
            <a:off x="4501824" y="5906591"/>
            <a:ext cx="2839134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Scelta della </a:t>
            </a: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II° </a:t>
            </a: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prova esame II ciclo</a:t>
            </a:r>
          </a:p>
        </p:txBody>
      </p:sp>
      <p:cxnSp>
        <p:nvCxnSpPr>
          <p:cNvPr id="80" name="Connettore 1 79"/>
          <p:cNvCxnSpPr/>
          <p:nvPr/>
        </p:nvCxnSpPr>
        <p:spPr>
          <a:xfrm>
            <a:off x="4683639" y="3743514"/>
            <a:ext cx="0" cy="2113720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e 80"/>
          <p:cNvSpPr/>
          <p:nvPr/>
        </p:nvSpPr>
        <p:spPr>
          <a:xfrm>
            <a:off x="4637404" y="5833326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82" name="Connettore 1 81"/>
          <p:cNvCxnSpPr/>
          <p:nvPr/>
        </p:nvCxnSpPr>
        <p:spPr>
          <a:xfrm>
            <a:off x="7155912" y="2695222"/>
            <a:ext cx="0" cy="556608"/>
          </a:xfrm>
          <a:prstGeom prst="line">
            <a:avLst/>
          </a:prstGeom>
          <a:ln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ttangolo 82"/>
          <p:cNvSpPr/>
          <p:nvPr/>
        </p:nvSpPr>
        <p:spPr bwMode="auto">
          <a:xfrm>
            <a:off x="6978718" y="2271321"/>
            <a:ext cx="1105138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Compensi per esami di stato</a:t>
            </a:r>
          </a:p>
        </p:txBody>
      </p:sp>
      <p:sp>
        <p:nvSpPr>
          <p:cNvPr id="84" name="Ovale 83"/>
          <p:cNvSpPr/>
          <p:nvPr/>
        </p:nvSpPr>
        <p:spPr>
          <a:xfrm>
            <a:off x="7123326" y="2628046"/>
            <a:ext cx="84221" cy="8605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85" name="Connettore 1 84"/>
          <p:cNvCxnSpPr/>
          <p:nvPr/>
        </p:nvCxnSpPr>
        <p:spPr>
          <a:xfrm>
            <a:off x="7829057" y="2685697"/>
            <a:ext cx="0" cy="556608"/>
          </a:xfrm>
          <a:prstGeom prst="line">
            <a:avLst/>
          </a:prstGeom>
          <a:ln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e 85"/>
          <p:cNvSpPr/>
          <p:nvPr/>
        </p:nvSpPr>
        <p:spPr>
          <a:xfrm>
            <a:off x="7796471" y="2618521"/>
            <a:ext cx="84221" cy="8605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91" name="Connettore 1 90"/>
          <p:cNvCxnSpPr/>
          <p:nvPr/>
        </p:nvCxnSpPr>
        <p:spPr>
          <a:xfrm>
            <a:off x="5465865" y="3747843"/>
            <a:ext cx="0" cy="612269"/>
          </a:xfrm>
          <a:prstGeom prst="line">
            <a:avLst/>
          </a:prstGeom>
          <a:ln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e 91"/>
          <p:cNvSpPr/>
          <p:nvPr/>
        </p:nvSpPr>
        <p:spPr>
          <a:xfrm>
            <a:off x="5419631" y="4322651"/>
            <a:ext cx="84221" cy="8605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93" name="Connettore 1 92"/>
          <p:cNvCxnSpPr/>
          <p:nvPr/>
        </p:nvCxnSpPr>
        <p:spPr>
          <a:xfrm>
            <a:off x="5879701" y="3738318"/>
            <a:ext cx="0" cy="612269"/>
          </a:xfrm>
          <a:prstGeom prst="line">
            <a:avLst/>
          </a:prstGeom>
          <a:ln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vale 93"/>
          <p:cNvSpPr/>
          <p:nvPr/>
        </p:nvSpPr>
        <p:spPr>
          <a:xfrm>
            <a:off x="5833467" y="4313126"/>
            <a:ext cx="84221" cy="8605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95" name="Connettore 1 94"/>
          <p:cNvCxnSpPr/>
          <p:nvPr/>
        </p:nvCxnSpPr>
        <p:spPr>
          <a:xfrm>
            <a:off x="7051288" y="3736467"/>
            <a:ext cx="0" cy="612269"/>
          </a:xfrm>
          <a:prstGeom prst="line">
            <a:avLst/>
          </a:prstGeom>
          <a:ln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e 95"/>
          <p:cNvSpPr/>
          <p:nvPr/>
        </p:nvSpPr>
        <p:spPr>
          <a:xfrm>
            <a:off x="7017933" y="4311275"/>
            <a:ext cx="84221" cy="8605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97" name="Connettore 1 96"/>
          <p:cNvCxnSpPr/>
          <p:nvPr/>
        </p:nvCxnSpPr>
        <p:spPr>
          <a:xfrm>
            <a:off x="7724433" y="3726942"/>
            <a:ext cx="0" cy="612269"/>
          </a:xfrm>
          <a:prstGeom prst="line">
            <a:avLst/>
          </a:prstGeom>
          <a:ln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e 97"/>
          <p:cNvSpPr/>
          <p:nvPr/>
        </p:nvSpPr>
        <p:spPr>
          <a:xfrm>
            <a:off x="7678199" y="4301750"/>
            <a:ext cx="84221" cy="8605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99" name="Connettore 1 98"/>
          <p:cNvCxnSpPr/>
          <p:nvPr/>
        </p:nvCxnSpPr>
        <p:spPr>
          <a:xfrm>
            <a:off x="6300656" y="3736467"/>
            <a:ext cx="0" cy="612269"/>
          </a:xfrm>
          <a:prstGeom prst="line">
            <a:avLst/>
          </a:prstGeom>
          <a:ln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Ovale 99"/>
          <p:cNvSpPr/>
          <p:nvPr/>
        </p:nvSpPr>
        <p:spPr>
          <a:xfrm>
            <a:off x="6254422" y="4311275"/>
            <a:ext cx="84221" cy="8605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03" name="Rettangolo 102"/>
          <p:cNvSpPr/>
          <p:nvPr/>
        </p:nvSpPr>
        <p:spPr bwMode="auto">
          <a:xfrm>
            <a:off x="6076567" y="4293621"/>
            <a:ext cx="2349575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Supplenze brevi e saltuarie</a:t>
            </a:r>
            <a:r>
              <a:rPr lang="it-IT" sz="1200" dirty="0"/>
              <a:t> </a:t>
            </a:r>
            <a:endParaRPr lang="it-IT" sz="1200" kern="0" dirty="0">
              <a:solidFill>
                <a:srgbClr val="00338D"/>
              </a:solidFill>
              <a:cs typeface="Arial" charset="0"/>
            </a:endParaRPr>
          </a:p>
        </p:txBody>
      </p:sp>
      <p:cxnSp>
        <p:nvCxnSpPr>
          <p:cNvPr id="104" name="Connettore 1 103"/>
          <p:cNvCxnSpPr/>
          <p:nvPr/>
        </p:nvCxnSpPr>
        <p:spPr>
          <a:xfrm>
            <a:off x="5279924" y="3748052"/>
            <a:ext cx="0" cy="1692000"/>
          </a:xfrm>
          <a:prstGeom prst="line">
            <a:avLst/>
          </a:prstGeom>
          <a:ln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e 104"/>
          <p:cNvSpPr/>
          <p:nvPr/>
        </p:nvSpPr>
        <p:spPr>
          <a:xfrm>
            <a:off x="5247338" y="5433180"/>
            <a:ext cx="84221" cy="86055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06" name="Rettangolo 105"/>
          <p:cNvSpPr/>
          <p:nvPr/>
        </p:nvSpPr>
        <p:spPr bwMode="auto">
          <a:xfrm>
            <a:off x="5138115" y="5563601"/>
            <a:ext cx="1803599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Indennità di bilinguismo e trilinguismo</a:t>
            </a:r>
          </a:p>
        </p:txBody>
      </p:sp>
      <p:cxnSp>
        <p:nvCxnSpPr>
          <p:cNvPr id="107" name="Connettore 1 106"/>
          <p:cNvCxnSpPr/>
          <p:nvPr/>
        </p:nvCxnSpPr>
        <p:spPr>
          <a:xfrm>
            <a:off x="10410759" y="2675473"/>
            <a:ext cx="0" cy="556608"/>
          </a:xfrm>
          <a:prstGeom prst="line">
            <a:avLst/>
          </a:prstGeom>
          <a:ln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Ovale 107"/>
          <p:cNvSpPr/>
          <p:nvPr/>
        </p:nvSpPr>
        <p:spPr>
          <a:xfrm>
            <a:off x="10365294" y="2608297"/>
            <a:ext cx="84221" cy="8605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09" name="Rettangolo 108"/>
          <p:cNvSpPr/>
          <p:nvPr/>
        </p:nvSpPr>
        <p:spPr bwMode="auto">
          <a:xfrm>
            <a:off x="10217195" y="2287231"/>
            <a:ext cx="1052346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Osservatorio tecnologico</a:t>
            </a:r>
          </a:p>
        </p:txBody>
      </p:sp>
      <p:cxnSp>
        <p:nvCxnSpPr>
          <p:cNvPr id="110" name="Connettore 1 109"/>
          <p:cNvCxnSpPr/>
          <p:nvPr/>
        </p:nvCxnSpPr>
        <p:spPr>
          <a:xfrm>
            <a:off x="4134571" y="2689587"/>
            <a:ext cx="0" cy="556608"/>
          </a:xfrm>
          <a:prstGeom prst="line">
            <a:avLst/>
          </a:prstGeom>
          <a:ln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e 110"/>
          <p:cNvSpPr/>
          <p:nvPr/>
        </p:nvSpPr>
        <p:spPr>
          <a:xfrm>
            <a:off x="4089106" y="2622411"/>
            <a:ext cx="84221" cy="8605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12" name="Rettangolo 111"/>
          <p:cNvSpPr/>
          <p:nvPr/>
        </p:nvSpPr>
        <p:spPr bwMode="auto">
          <a:xfrm>
            <a:off x="3906061" y="2276179"/>
            <a:ext cx="569380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PON</a:t>
            </a:r>
          </a:p>
        </p:txBody>
      </p:sp>
      <p:cxnSp>
        <p:nvCxnSpPr>
          <p:cNvPr id="113" name="Connettore 1 112"/>
          <p:cNvCxnSpPr/>
          <p:nvPr/>
        </p:nvCxnSpPr>
        <p:spPr>
          <a:xfrm>
            <a:off x="4921805" y="1642177"/>
            <a:ext cx="0" cy="1588069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Ovale 113"/>
          <p:cNvSpPr/>
          <p:nvPr/>
        </p:nvSpPr>
        <p:spPr>
          <a:xfrm>
            <a:off x="4889219" y="1530409"/>
            <a:ext cx="84221" cy="8605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15" name="Rettangolo 114"/>
          <p:cNvSpPr/>
          <p:nvPr/>
        </p:nvSpPr>
        <p:spPr bwMode="auto">
          <a:xfrm>
            <a:off x="4246140" y="1381515"/>
            <a:ext cx="1089468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Adozione libri di testo </a:t>
            </a:r>
          </a:p>
        </p:txBody>
      </p:sp>
      <p:cxnSp>
        <p:nvCxnSpPr>
          <p:cNvPr id="116" name="Connettore 1 115"/>
          <p:cNvCxnSpPr/>
          <p:nvPr/>
        </p:nvCxnSpPr>
        <p:spPr>
          <a:xfrm>
            <a:off x="2837250" y="2676167"/>
            <a:ext cx="0" cy="556608"/>
          </a:xfrm>
          <a:prstGeom prst="line">
            <a:avLst/>
          </a:prstGeom>
          <a:ln>
            <a:solidFill>
              <a:srgbClr val="FFFF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Ovale 116"/>
          <p:cNvSpPr/>
          <p:nvPr/>
        </p:nvSpPr>
        <p:spPr>
          <a:xfrm>
            <a:off x="2791785" y="2608991"/>
            <a:ext cx="84221" cy="8605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20" name="Rettangolo 119"/>
          <p:cNvSpPr/>
          <p:nvPr/>
        </p:nvSpPr>
        <p:spPr bwMode="auto">
          <a:xfrm>
            <a:off x="2080021" y="2285928"/>
            <a:ext cx="1622057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Organico di diritto</a:t>
            </a:r>
            <a:endParaRPr lang="it-IT" sz="1200" kern="0" dirty="0">
              <a:solidFill>
                <a:srgbClr val="00338D"/>
              </a:solidFill>
              <a:cs typeface="Arial" charset="0"/>
            </a:endParaRPr>
          </a:p>
        </p:txBody>
      </p:sp>
      <p:cxnSp>
        <p:nvCxnSpPr>
          <p:cNvPr id="122" name="Connettore 1 121"/>
          <p:cNvCxnSpPr/>
          <p:nvPr/>
        </p:nvCxnSpPr>
        <p:spPr>
          <a:xfrm>
            <a:off x="665697" y="3770803"/>
            <a:ext cx="0" cy="986066"/>
          </a:xfrm>
          <a:prstGeom prst="line">
            <a:avLst/>
          </a:prstGeom>
          <a:ln>
            <a:solidFill>
              <a:srgbClr val="00338D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ttore 1 123"/>
          <p:cNvCxnSpPr/>
          <p:nvPr/>
        </p:nvCxnSpPr>
        <p:spPr>
          <a:xfrm>
            <a:off x="1044129" y="3726265"/>
            <a:ext cx="0" cy="1443699"/>
          </a:xfrm>
          <a:prstGeom prst="line">
            <a:avLst/>
          </a:prstGeom>
          <a:ln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e 124"/>
          <p:cNvSpPr/>
          <p:nvPr/>
        </p:nvSpPr>
        <p:spPr>
          <a:xfrm>
            <a:off x="998664" y="5139874"/>
            <a:ext cx="84221" cy="8605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126" name="Connettore 1 125"/>
          <p:cNvCxnSpPr/>
          <p:nvPr/>
        </p:nvCxnSpPr>
        <p:spPr>
          <a:xfrm>
            <a:off x="3855262" y="3753513"/>
            <a:ext cx="0" cy="986066"/>
          </a:xfrm>
          <a:prstGeom prst="line">
            <a:avLst/>
          </a:prstGeom>
          <a:ln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vale 126"/>
          <p:cNvSpPr/>
          <p:nvPr/>
        </p:nvSpPr>
        <p:spPr>
          <a:xfrm>
            <a:off x="3820430" y="4718044"/>
            <a:ext cx="84221" cy="8605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128" name="Connettore 1 127"/>
          <p:cNvCxnSpPr/>
          <p:nvPr/>
        </p:nvCxnSpPr>
        <p:spPr>
          <a:xfrm>
            <a:off x="4131614" y="3754931"/>
            <a:ext cx="0" cy="986066"/>
          </a:xfrm>
          <a:prstGeom prst="line">
            <a:avLst/>
          </a:prstGeom>
          <a:ln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Ovale 128"/>
          <p:cNvSpPr/>
          <p:nvPr/>
        </p:nvSpPr>
        <p:spPr>
          <a:xfrm>
            <a:off x="4086149" y="4719462"/>
            <a:ext cx="84221" cy="8605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34" name="Rettangolo 133"/>
          <p:cNvSpPr/>
          <p:nvPr/>
        </p:nvSpPr>
        <p:spPr bwMode="auto">
          <a:xfrm>
            <a:off x="680582" y="5249048"/>
            <a:ext cx="2084695" cy="22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Dati per prove nazionali</a:t>
            </a:r>
          </a:p>
        </p:txBody>
      </p:sp>
      <p:cxnSp>
        <p:nvCxnSpPr>
          <p:cNvPr id="136" name="Connettore 1 135"/>
          <p:cNvCxnSpPr/>
          <p:nvPr/>
        </p:nvCxnSpPr>
        <p:spPr>
          <a:xfrm>
            <a:off x="3684896" y="3739243"/>
            <a:ext cx="0" cy="1588069"/>
          </a:xfrm>
          <a:prstGeom prst="line">
            <a:avLst/>
          </a:prstGeom>
          <a:ln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e 136"/>
          <p:cNvSpPr/>
          <p:nvPr/>
        </p:nvSpPr>
        <p:spPr>
          <a:xfrm>
            <a:off x="3647947" y="5306384"/>
            <a:ext cx="84221" cy="8605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138" name="Connettore 1 137"/>
          <p:cNvCxnSpPr/>
          <p:nvPr/>
        </p:nvCxnSpPr>
        <p:spPr>
          <a:xfrm>
            <a:off x="4261501" y="3740661"/>
            <a:ext cx="0" cy="1588069"/>
          </a:xfrm>
          <a:prstGeom prst="line">
            <a:avLst/>
          </a:prstGeom>
          <a:ln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Ovale 138"/>
          <p:cNvSpPr/>
          <p:nvPr/>
        </p:nvSpPr>
        <p:spPr>
          <a:xfrm>
            <a:off x="4224552" y="5307802"/>
            <a:ext cx="84221" cy="8605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40" name="Rettangolo 139"/>
          <p:cNvSpPr/>
          <p:nvPr/>
        </p:nvSpPr>
        <p:spPr bwMode="auto">
          <a:xfrm>
            <a:off x="3584255" y="5418126"/>
            <a:ext cx="863890" cy="183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Disabilità</a:t>
            </a:r>
            <a:endParaRPr lang="it-IT" sz="1200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142" name="Ovale 141"/>
          <p:cNvSpPr/>
          <p:nvPr/>
        </p:nvSpPr>
        <p:spPr>
          <a:xfrm>
            <a:off x="6030333" y="5080072"/>
            <a:ext cx="84221" cy="8605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43" name="Rettangolo 142"/>
          <p:cNvSpPr/>
          <p:nvPr/>
        </p:nvSpPr>
        <p:spPr bwMode="auto">
          <a:xfrm>
            <a:off x="5975796" y="5208634"/>
            <a:ext cx="2215167" cy="277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Censimento delle Istituzioni pubbliche</a:t>
            </a:r>
          </a:p>
        </p:txBody>
      </p:sp>
      <p:cxnSp>
        <p:nvCxnSpPr>
          <p:cNvPr id="144" name="Connettore 1 143"/>
          <p:cNvCxnSpPr/>
          <p:nvPr/>
        </p:nvCxnSpPr>
        <p:spPr>
          <a:xfrm>
            <a:off x="8328835" y="2674177"/>
            <a:ext cx="0" cy="556608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Ovale 144"/>
          <p:cNvSpPr/>
          <p:nvPr/>
        </p:nvSpPr>
        <p:spPr>
          <a:xfrm>
            <a:off x="8296249" y="2607001"/>
            <a:ext cx="84221" cy="8605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46" name="Rettangolo 145"/>
          <p:cNvSpPr/>
          <p:nvPr/>
        </p:nvSpPr>
        <p:spPr bwMode="auto">
          <a:xfrm>
            <a:off x="8068138" y="2133591"/>
            <a:ext cx="1178667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Avvio </a:t>
            </a: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i.s. scuole </a:t>
            </a: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non statali</a:t>
            </a:r>
          </a:p>
        </p:txBody>
      </p:sp>
      <p:sp>
        <p:nvSpPr>
          <p:cNvPr id="149" name="Rettangolo arrotondato 148"/>
          <p:cNvSpPr/>
          <p:nvPr/>
        </p:nvSpPr>
        <p:spPr>
          <a:xfrm>
            <a:off x="8229596" y="4237146"/>
            <a:ext cx="3567452" cy="1957592"/>
          </a:xfrm>
          <a:prstGeom prst="roundRect">
            <a:avLst/>
          </a:prstGeom>
          <a:noFill/>
          <a:ln w="3175">
            <a:solidFill>
              <a:srgbClr val="28659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21" name="Rettangolo 120"/>
          <p:cNvSpPr/>
          <p:nvPr/>
        </p:nvSpPr>
        <p:spPr bwMode="auto">
          <a:xfrm>
            <a:off x="193763" y="4920639"/>
            <a:ext cx="2084695" cy="22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Autorizzazioni per altri incarichi</a:t>
            </a:r>
          </a:p>
        </p:txBody>
      </p:sp>
      <p:sp>
        <p:nvSpPr>
          <p:cNvPr id="135" name="Rettangolo 134"/>
          <p:cNvSpPr/>
          <p:nvPr/>
        </p:nvSpPr>
        <p:spPr bwMode="auto">
          <a:xfrm>
            <a:off x="3533915" y="4841964"/>
            <a:ext cx="1040540" cy="192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Dati per RAV</a:t>
            </a:r>
            <a:endParaRPr lang="it-IT" sz="1200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45" name="Rettangolo 44"/>
          <p:cNvSpPr/>
          <p:nvPr/>
        </p:nvSpPr>
        <p:spPr bwMode="auto">
          <a:xfrm>
            <a:off x="4658020" y="4318335"/>
            <a:ext cx="831410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Esami I° ciclo</a:t>
            </a:r>
          </a:p>
        </p:txBody>
      </p:sp>
      <p:grpSp>
        <p:nvGrpSpPr>
          <p:cNvPr id="14" name="Gruppo 13"/>
          <p:cNvGrpSpPr/>
          <p:nvPr/>
        </p:nvGrpSpPr>
        <p:grpSpPr>
          <a:xfrm>
            <a:off x="8407002" y="4571549"/>
            <a:ext cx="2190114" cy="227190"/>
            <a:chOff x="8730079" y="4842880"/>
            <a:chExt cx="2190114" cy="227190"/>
          </a:xfrm>
        </p:grpSpPr>
        <p:sp>
          <p:nvSpPr>
            <p:cNvPr id="172" name="Ovale 171"/>
            <p:cNvSpPr/>
            <p:nvPr/>
          </p:nvSpPr>
          <p:spPr>
            <a:xfrm>
              <a:off x="8730079" y="4932047"/>
              <a:ext cx="82800" cy="8605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it-IT" sz="900" dirty="0" smtClean="0">
                <a:solidFill>
                  <a:srgbClr val="002060"/>
                </a:solidFill>
              </a:endParaRPr>
            </a:p>
          </p:txBody>
        </p:sp>
        <p:sp>
          <p:nvSpPr>
            <p:cNvPr id="174" name="Rettangolo 173"/>
            <p:cNvSpPr/>
            <p:nvPr/>
          </p:nvSpPr>
          <p:spPr bwMode="auto">
            <a:xfrm>
              <a:off x="8835498" y="4842880"/>
              <a:ext cx="2084695" cy="22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0" tIns="72000" rIns="72000" bIns="72000" anchor="ctr">
              <a:noAutofit/>
            </a:bodyPr>
            <a:lstStyle/>
            <a:p>
              <a:pPr eaLnBrk="0" hangingPunct="0">
                <a:spcAft>
                  <a:spcPts val="600"/>
                </a:spcAft>
              </a:pPr>
              <a:r>
                <a:rPr lang="it-IT" sz="1050" dirty="0">
                  <a:solidFill>
                    <a:srgbClr val="002060"/>
                  </a:solidFill>
                </a:rPr>
                <a:t>MIUR </a:t>
              </a:r>
              <a:r>
                <a:rPr lang="it-IT" sz="1050" dirty="0" smtClean="0">
                  <a:solidFill>
                    <a:srgbClr val="002060"/>
                  </a:solidFill>
                </a:rPr>
                <a:t>– DGCASIS: </a:t>
              </a:r>
              <a:r>
                <a:rPr lang="it-IT" sz="1050" dirty="0" smtClean="0">
                  <a:solidFill>
                    <a:srgbClr val="002060"/>
                  </a:solidFill>
                </a:rPr>
                <a:t>24</a:t>
              </a:r>
              <a:r>
                <a:rPr lang="it-IT" sz="1050" dirty="0" smtClean="0">
                  <a:solidFill>
                    <a:srgbClr val="002060"/>
                  </a:solidFill>
                </a:rPr>
                <a:t>%</a:t>
              </a:r>
              <a:endParaRPr lang="it-IT" sz="1050" kern="0" dirty="0">
                <a:solidFill>
                  <a:srgbClr val="002060"/>
                </a:solidFill>
                <a:cs typeface="Arial" charset="0"/>
              </a:endParaRPr>
            </a:p>
          </p:txBody>
        </p:sp>
      </p:grpSp>
      <p:sp>
        <p:nvSpPr>
          <p:cNvPr id="173" name="Ovale 172"/>
          <p:cNvSpPr/>
          <p:nvPr/>
        </p:nvSpPr>
        <p:spPr>
          <a:xfrm>
            <a:off x="8408104" y="4887710"/>
            <a:ext cx="82800" cy="86055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rgbClr val="002060"/>
              </a:solidFill>
            </a:endParaRPr>
          </a:p>
        </p:txBody>
      </p:sp>
      <p:sp>
        <p:nvSpPr>
          <p:cNvPr id="175" name="Rettangolo 174"/>
          <p:cNvSpPr/>
          <p:nvPr/>
        </p:nvSpPr>
        <p:spPr bwMode="auto">
          <a:xfrm>
            <a:off x="8513523" y="4812191"/>
            <a:ext cx="2084695" cy="22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050" dirty="0">
                <a:solidFill>
                  <a:srgbClr val="002060"/>
                </a:solidFill>
              </a:rPr>
              <a:t>MIUR </a:t>
            </a:r>
            <a:r>
              <a:rPr lang="it-IT" sz="1050" dirty="0" smtClean="0">
                <a:solidFill>
                  <a:srgbClr val="002060"/>
                </a:solidFill>
              </a:rPr>
              <a:t>– DGRUF: </a:t>
            </a:r>
            <a:r>
              <a:rPr lang="it-IT" sz="1050" dirty="0" smtClean="0">
                <a:solidFill>
                  <a:srgbClr val="002060"/>
                </a:solidFill>
              </a:rPr>
              <a:t>22% </a:t>
            </a:r>
            <a:endParaRPr lang="it-IT" sz="1050" kern="0" dirty="0">
              <a:solidFill>
                <a:srgbClr val="002060"/>
              </a:solidFill>
              <a:cs typeface="Arial" charset="0"/>
            </a:endParaRPr>
          </a:p>
        </p:txBody>
      </p:sp>
      <p:grpSp>
        <p:nvGrpSpPr>
          <p:cNvPr id="23" name="Gruppo 22"/>
          <p:cNvGrpSpPr/>
          <p:nvPr/>
        </p:nvGrpSpPr>
        <p:grpSpPr>
          <a:xfrm>
            <a:off x="8407002" y="5038184"/>
            <a:ext cx="2190114" cy="227190"/>
            <a:chOff x="8730079" y="5527687"/>
            <a:chExt cx="2190114" cy="227190"/>
          </a:xfrm>
        </p:grpSpPr>
        <p:sp>
          <p:nvSpPr>
            <p:cNvPr id="178" name="Rettangolo 177"/>
            <p:cNvSpPr/>
            <p:nvPr/>
          </p:nvSpPr>
          <p:spPr bwMode="auto">
            <a:xfrm>
              <a:off x="8835498" y="5527687"/>
              <a:ext cx="2084695" cy="22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0" tIns="72000" rIns="72000" bIns="72000" anchor="ctr">
              <a:noAutofit/>
            </a:bodyPr>
            <a:lstStyle/>
            <a:p>
              <a:pPr eaLnBrk="0" hangingPunct="0">
                <a:spcAft>
                  <a:spcPts val="600"/>
                </a:spcAft>
              </a:pPr>
              <a:r>
                <a:rPr lang="it-IT" sz="1050" dirty="0">
                  <a:solidFill>
                    <a:srgbClr val="002060"/>
                  </a:solidFill>
                </a:rPr>
                <a:t>MIUR </a:t>
              </a:r>
              <a:r>
                <a:rPr lang="it-IT" sz="1050" dirty="0" smtClean="0">
                  <a:solidFill>
                    <a:srgbClr val="002060"/>
                  </a:solidFill>
                </a:rPr>
                <a:t>– DGOSV</a:t>
              </a:r>
              <a:r>
                <a:rPr lang="it-IT" sz="1050" baseline="30000" dirty="0" smtClean="0">
                  <a:solidFill>
                    <a:srgbClr val="002060"/>
                  </a:solidFill>
                </a:rPr>
                <a:t>4</a:t>
              </a:r>
              <a:r>
                <a:rPr lang="it-IT" sz="1050" dirty="0" smtClean="0">
                  <a:solidFill>
                    <a:srgbClr val="002060"/>
                  </a:solidFill>
                </a:rPr>
                <a:t>: </a:t>
              </a:r>
              <a:r>
                <a:rPr lang="it-IT" sz="1050" dirty="0" smtClean="0">
                  <a:solidFill>
                    <a:srgbClr val="002060"/>
                  </a:solidFill>
                </a:rPr>
                <a:t>20</a:t>
              </a:r>
              <a:r>
                <a:rPr lang="it-IT" sz="1050" dirty="0" smtClean="0">
                  <a:solidFill>
                    <a:srgbClr val="002060"/>
                  </a:solidFill>
                </a:rPr>
                <a:t>% </a:t>
              </a:r>
              <a:endParaRPr lang="it-IT" sz="1050" kern="0" dirty="0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179" name="Ovale 178"/>
            <p:cNvSpPr/>
            <p:nvPr/>
          </p:nvSpPr>
          <p:spPr>
            <a:xfrm>
              <a:off x="8730079" y="5603206"/>
              <a:ext cx="82800" cy="8605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it-IT" sz="9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6" name="Gruppo 5"/>
          <p:cNvGrpSpPr/>
          <p:nvPr/>
        </p:nvGrpSpPr>
        <p:grpSpPr>
          <a:xfrm>
            <a:off x="8407002" y="5713108"/>
            <a:ext cx="2190113" cy="227190"/>
            <a:chOff x="10081254" y="5105822"/>
            <a:chExt cx="2190113" cy="227190"/>
          </a:xfrm>
        </p:grpSpPr>
        <p:sp>
          <p:nvSpPr>
            <p:cNvPr id="184" name="Rettangolo 183"/>
            <p:cNvSpPr/>
            <p:nvPr/>
          </p:nvSpPr>
          <p:spPr bwMode="auto">
            <a:xfrm>
              <a:off x="10186672" y="5105822"/>
              <a:ext cx="2084695" cy="22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0" tIns="72000" rIns="72000" bIns="72000" anchor="ctr">
              <a:noAutofit/>
            </a:bodyPr>
            <a:lstStyle/>
            <a:p>
              <a:pPr eaLnBrk="0" hangingPunct="0">
                <a:spcAft>
                  <a:spcPts val="600"/>
                </a:spcAft>
              </a:pPr>
              <a:r>
                <a:rPr lang="it-IT" sz="1050" dirty="0" smtClean="0">
                  <a:solidFill>
                    <a:srgbClr val="002060"/>
                  </a:solidFill>
                </a:rPr>
                <a:t>INVALSI: </a:t>
              </a:r>
              <a:r>
                <a:rPr lang="it-IT" sz="1050" dirty="0" smtClean="0">
                  <a:solidFill>
                    <a:srgbClr val="002060"/>
                  </a:solidFill>
                </a:rPr>
                <a:t>4%</a:t>
              </a:r>
              <a:endParaRPr lang="it-IT" sz="1050" kern="0" dirty="0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185" name="Ovale 184"/>
            <p:cNvSpPr/>
            <p:nvPr/>
          </p:nvSpPr>
          <p:spPr>
            <a:xfrm>
              <a:off x="10081254" y="5181341"/>
              <a:ext cx="84221" cy="8605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it-IT" sz="9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7" name="Gruppo 6"/>
          <p:cNvGrpSpPr/>
          <p:nvPr/>
        </p:nvGrpSpPr>
        <p:grpSpPr>
          <a:xfrm>
            <a:off x="8407002" y="5492498"/>
            <a:ext cx="2190113" cy="227190"/>
            <a:chOff x="10081254" y="5334091"/>
            <a:chExt cx="2190113" cy="227190"/>
          </a:xfrm>
        </p:grpSpPr>
        <p:sp>
          <p:nvSpPr>
            <p:cNvPr id="186" name="Rettangolo 185"/>
            <p:cNvSpPr/>
            <p:nvPr/>
          </p:nvSpPr>
          <p:spPr bwMode="auto">
            <a:xfrm>
              <a:off x="10186672" y="5334091"/>
              <a:ext cx="2084695" cy="22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0" tIns="72000" rIns="72000" bIns="72000" anchor="ctr">
              <a:noAutofit/>
            </a:bodyPr>
            <a:lstStyle/>
            <a:p>
              <a:pPr eaLnBrk="0" hangingPunct="0">
                <a:spcAft>
                  <a:spcPts val="600"/>
                </a:spcAft>
              </a:pPr>
              <a:r>
                <a:rPr lang="it-IT" sz="1050" dirty="0" smtClean="0">
                  <a:solidFill>
                    <a:srgbClr val="002060"/>
                  </a:solidFill>
                </a:rPr>
                <a:t>ISTAT</a:t>
              </a:r>
              <a:r>
                <a:rPr lang="it-IT" sz="1050" baseline="30000" dirty="0" smtClean="0">
                  <a:solidFill>
                    <a:srgbClr val="002060"/>
                  </a:solidFill>
                </a:rPr>
                <a:t>4</a:t>
              </a:r>
              <a:r>
                <a:rPr lang="it-IT" sz="1050" dirty="0" smtClean="0">
                  <a:solidFill>
                    <a:srgbClr val="002060"/>
                  </a:solidFill>
                </a:rPr>
                <a:t>: </a:t>
              </a:r>
              <a:r>
                <a:rPr lang="it-IT" sz="1050" dirty="0" smtClean="0">
                  <a:solidFill>
                    <a:srgbClr val="002060"/>
                  </a:solidFill>
                </a:rPr>
                <a:t>6%</a:t>
              </a:r>
              <a:endParaRPr lang="it-IT" sz="1050" kern="0" dirty="0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187" name="Ovale 186"/>
            <p:cNvSpPr/>
            <p:nvPr/>
          </p:nvSpPr>
          <p:spPr>
            <a:xfrm>
              <a:off x="10081254" y="5409610"/>
              <a:ext cx="84221" cy="86055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it-IT" sz="9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28" name="Gruppo 27"/>
          <p:cNvGrpSpPr/>
          <p:nvPr/>
        </p:nvGrpSpPr>
        <p:grpSpPr>
          <a:xfrm>
            <a:off x="10234312" y="4571549"/>
            <a:ext cx="2198586" cy="227190"/>
            <a:chOff x="10072781" y="5562360"/>
            <a:chExt cx="2198586" cy="227190"/>
          </a:xfrm>
        </p:grpSpPr>
        <p:sp>
          <p:nvSpPr>
            <p:cNvPr id="188" name="Rettangolo 187"/>
            <p:cNvSpPr/>
            <p:nvPr/>
          </p:nvSpPr>
          <p:spPr bwMode="auto">
            <a:xfrm>
              <a:off x="10186672" y="5562360"/>
              <a:ext cx="2084695" cy="22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0" tIns="72000" rIns="72000" bIns="72000" anchor="ctr">
              <a:noAutofit/>
            </a:bodyPr>
            <a:lstStyle/>
            <a:p>
              <a:pPr eaLnBrk="0" hangingPunct="0">
                <a:spcAft>
                  <a:spcPts val="600"/>
                </a:spcAft>
              </a:pPr>
              <a:r>
                <a:rPr lang="it-IT" sz="1050" dirty="0" smtClean="0">
                  <a:solidFill>
                    <a:srgbClr val="002060"/>
                  </a:solidFill>
                </a:rPr>
                <a:t>UUSSRR: 2% </a:t>
              </a:r>
              <a:endParaRPr lang="it-IT" sz="1050" kern="0" dirty="0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190" name="Ovale 189"/>
            <p:cNvSpPr/>
            <p:nvPr/>
          </p:nvSpPr>
          <p:spPr>
            <a:xfrm>
              <a:off x="10072781" y="5637883"/>
              <a:ext cx="84221" cy="86055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it-IT" sz="9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29" name="Gruppo 28"/>
          <p:cNvGrpSpPr/>
          <p:nvPr/>
        </p:nvGrpSpPr>
        <p:grpSpPr>
          <a:xfrm>
            <a:off x="10234312" y="5038184"/>
            <a:ext cx="2180227" cy="227190"/>
            <a:chOff x="10079764" y="5728408"/>
            <a:chExt cx="2180227" cy="227190"/>
          </a:xfrm>
        </p:grpSpPr>
        <p:sp>
          <p:nvSpPr>
            <p:cNvPr id="163" name="Rombo 162"/>
            <p:cNvSpPr/>
            <p:nvPr/>
          </p:nvSpPr>
          <p:spPr bwMode="ltGray">
            <a:xfrm>
              <a:off x="10079764" y="5795641"/>
              <a:ext cx="82800" cy="86400"/>
            </a:xfrm>
            <a:prstGeom prst="diamond">
              <a:avLst/>
            </a:prstGeom>
            <a:solidFill>
              <a:srgbClr val="F68D2E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algn="ctr">
                <a:lnSpc>
                  <a:spcPct val="90000"/>
                </a:lnSpc>
                <a:defRPr/>
              </a:pPr>
              <a:endParaRPr lang="it-IT" kern="0" dirty="0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164" name="Rettangolo 163"/>
            <p:cNvSpPr/>
            <p:nvPr/>
          </p:nvSpPr>
          <p:spPr bwMode="auto">
            <a:xfrm>
              <a:off x="10175296" y="5728408"/>
              <a:ext cx="2084695" cy="22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0" tIns="72000" rIns="72000" bIns="72000" anchor="ctr">
              <a:noAutofit/>
            </a:bodyPr>
            <a:lstStyle/>
            <a:p>
              <a:pPr eaLnBrk="0" hangingPunct="0">
                <a:spcAft>
                  <a:spcPts val="600"/>
                </a:spcAft>
              </a:pPr>
              <a:r>
                <a:rPr lang="it-IT" sz="1050" dirty="0" smtClean="0">
                  <a:solidFill>
                    <a:srgbClr val="002060"/>
                  </a:solidFill>
                </a:rPr>
                <a:t>MEF: 2% </a:t>
              </a:r>
              <a:endParaRPr lang="it-IT" sz="1050" kern="0" dirty="0">
                <a:solidFill>
                  <a:srgbClr val="002060"/>
                </a:solidFill>
                <a:cs typeface="Arial" charset="0"/>
              </a:endParaRPr>
            </a:p>
          </p:txBody>
        </p:sp>
      </p:grpSp>
      <p:sp>
        <p:nvSpPr>
          <p:cNvPr id="148" name="Rettangolo 147"/>
          <p:cNvSpPr/>
          <p:nvPr/>
        </p:nvSpPr>
        <p:spPr bwMode="auto">
          <a:xfrm>
            <a:off x="264141" y="3838216"/>
            <a:ext cx="1402733" cy="30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Assenze docenti</a:t>
            </a:r>
            <a:r>
              <a:rPr lang="it-IT" sz="1200" kern="0" baseline="30000" dirty="0" smtClean="0">
                <a:solidFill>
                  <a:srgbClr val="00338D"/>
                </a:solidFill>
                <a:cs typeface="Arial" charset="0"/>
              </a:rPr>
              <a:t>1</a:t>
            </a:r>
            <a:endParaRPr lang="it-IT" sz="1200" kern="0" baseline="3000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230" name="Rettangolo 229"/>
          <p:cNvSpPr/>
          <p:nvPr/>
        </p:nvSpPr>
        <p:spPr bwMode="auto">
          <a:xfrm>
            <a:off x="9992553" y="1142596"/>
            <a:ext cx="1746452" cy="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marL="180000" eaLnBrk="0" hangingPunct="0">
              <a:lnSpc>
                <a:spcPct val="90000"/>
              </a:lnSpc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Infortuni</a:t>
            </a:r>
          </a:p>
          <a:p>
            <a:pPr marL="180000" eaLnBrk="0" hangingPunct="0">
              <a:lnSpc>
                <a:spcPct val="90000"/>
              </a:lnSpc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Monitoraggi su specifici progetti</a:t>
            </a:r>
            <a:endParaRPr lang="it-IT" sz="1200" kern="0" dirty="0" smtClean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194" name="Ovale 193"/>
          <p:cNvSpPr/>
          <p:nvPr/>
        </p:nvSpPr>
        <p:spPr>
          <a:xfrm>
            <a:off x="8616245" y="1255627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>
              <a:solidFill>
                <a:srgbClr val="002060"/>
              </a:solidFill>
            </a:endParaRPr>
          </a:p>
        </p:txBody>
      </p:sp>
      <p:sp>
        <p:nvSpPr>
          <p:cNvPr id="195" name="Ovale 194"/>
          <p:cNvSpPr/>
          <p:nvPr/>
        </p:nvSpPr>
        <p:spPr>
          <a:xfrm>
            <a:off x="8616245" y="1533478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>
              <a:solidFill>
                <a:srgbClr val="002060"/>
              </a:solidFill>
            </a:endParaRPr>
          </a:p>
        </p:txBody>
      </p:sp>
      <p:sp>
        <p:nvSpPr>
          <p:cNvPr id="196" name="Ovale 195"/>
          <p:cNvSpPr/>
          <p:nvPr/>
        </p:nvSpPr>
        <p:spPr>
          <a:xfrm>
            <a:off x="8616245" y="1708781"/>
            <a:ext cx="84221" cy="86055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97" name="Ovale 196"/>
          <p:cNvSpPr/>
          <p:nvPr/>
        </p:nvSpPr>
        <p:spPr>
          <a:xfrm>
            <a:off x="10129199" y="1255627"/>
            <a:ext cx="84221" cy="8605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>
              <a:solidFill>
                <a:srgbClr val="002060"/>
              </a:solidFill>
            </a:endParaRPr>
          </a:p>
        </p:txBody>
      </p:sp>
      <p:sp>
        <p:nvSpPr>
          <p:cNvPr id="191" name="Rettangolo 190"/>
          <p:cNvSpPr/>
          <p:nvPr/>
        </p:nvSpPr>
        <p:spPr bwMode="auto">
          <a:xfrm>
            <a:off x="8355483" y="4231378"/>
            <a:ext cx="3121582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b="1" u="sng" kern="0" dirty="0" smtClean="0">
                <a:solidFill>
                  <a:srgbClr val="00338D"/>
                </a:solidFill>
                <a:cs typeface="Arial" charset="0"/>
              </a:rPr>
              <a:t>Incidenza "richieste dati":</a:t>
            </a:r>
            <a:endParaRPr lang="it-IT" sz="1200" b="1" u="sng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46" name="Rettangolo 45"/>
          <p:cNvSpPr/>
          <p:nvPr/>
        </p:nvSpPr>
        <p:spPr bwMode="auto">
          <a:xfrm>
            <a:off x="5227892" y="4399953"/>
            <a:ext cx="1129655" cy="577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Incarichi per la sostituzione del DSGA</a:t>
            </a:r>
          </a:p>
        </p:txBody>
      </p:sp>
      <p:sp>
        <p:nvSpPr>
          <p:cNvPr id="199" name="Pentagono 198"/>
          <p:cNvSpPr/>
          <p:nvPr/>
        </p:nvSpPr>
        <p:spPr>
          <a:xfrm>
            <a:off x="8557877" y="1022542"/>
            <a:ext cx="3035993" cy="894260"/>
          </a:xfrm>
          <a:prstGeom prst="homePlate">
            <a:avLst>
              <a:gd name="adj" fmla="val 47201"/>
            </a:avLst>
          </a:prstGeom>
          <a:solidFill>
            <a:srgbClr val="28659C">
              <a:alpha val="2000"/>
            </a:srgbClr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sz="1200" kern="0" dirty="0">
              <a:solidFill>
                <a:schemeClr val="bg1"/>
              </a:solidFill>
            </a:endParaRPr>
          </a:p>
        </p:txBody>
      </p:sp>
      <p:grpSp>
        <p:nvGrpSpPr>
          <p:cNvPr id="198" name="Gruppo 197"/>
          <p:cNvGrpSpPr/>
          <p:nvPr/>
        </p:nvGrpSpPr>
        <p:grpSpPr>
          <a:xfrm>
            <a:off x="10234312" y="4812191"/>
            <a:ext cx="2190114" cy="227190"/>
            <a:chOff x="8730079" y="5755956"/>
            <a:chExt cx="2190114" cy="227190"/>
          </a:xfrm>
        </p:grpSpPr>
        <p:sp>
          <p:nvSpPr>
            <p:cNvPr id="200" name="Rettangolo 199"/>
            <p:cNvSpPr/>
            <p:nvPr/>
          </p:nvSpPr>
          <p:spPr bwMode="auto">
            <a:xfrm>
              <a:off x="8835498" y="5755956"/>
              <a:ext cx="2084695" cy="22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0" tIns="72000" rIns="72000" bIns="72000" anchor="ctr">
              <a:noAutofit/>
            </a:bodyPr>
            <a:lstStyle/>
            <a:p>
              <a:pPr eaLnBrk="0" hangingPunct="0">
                <a:spcAft>
                  <a:spcPts val="600"/>
                </a:spcAft>
              </a:pPr>
              <a:r>
                <a:rPr lang="it-IT" sz="1050" dirty="0">
                  <a:solidFill>
                    <a:srgbClr val="002060"/>
                  </a:solidFill>
                </a:rPr>
                <a:t>MIUR </a:t>
              </a:r>
              <a:r>
                <a:rPr lang="it-IT" sz="1050" dirty="0" smtClean="0">
                  <a:solidFill>
                    <a:srgbClr val="002060"/>
                  </a:solidFill>
                </a:rPr>
                <a:t>– DGPER: 2% </a:t>
              </a:r>
              <a:endParaRPr lang="it-IT" sz="1050" kern="0" dirty="0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201" name="Ovale 200"/>
            <p:cNvSpPr/>
            <p:nvPr/>
          </p:nvSpPr>
          <p:spPr>
            <a:xfrm>
              <a:off x="8730079" y="5831475"/>
              <a:ext cx="82800" cy="86055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it-IT" sz="900" dirty="0" smtClean="0">
                <a:solidFill>
                  <a:srgbClr val="002060"/>
                </a:solidFill>
              </a:endParaRPr>
            </a:p>
          </p:txBody>
        </p:sp>
      </p:grpSp>
      <p:grpSp>
        <p:nvGrpSpPr>
          <p:cNvPr id="202" name="Gruppo 201"/>
          <p:cNvGrpSpPr/>
          <p:nvPr/>
        </p:nvGrpSpPr>
        <p:grpSpPr>
          <a:xfrm>
            <a:off x="8408104" y="5268668"/>
            <a:ext cx="2190114" cy="227190"/>
            <a:chOff x="8730079" y="5299418"/>
            <a:chExt cx="2190114" cy="227190"/>
          </a:xfrm>
        </p:grpSpPr>
        <p:sp>
          <p:nvSpPr>
            <p:cNvPr id="203" name="Rettangolo 202"/>
            <p:cNvSpPr/>
            <p:nvPr/>
          </p:nvSpPr>
          <p:spPr bwMode="auto">
            <a:xfrm>
              <a:off x="8835498" y="5299418"/>
              <a:ext cx="2084695" cy="22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0" tIns="72000" rIns="72000" bIns="72000" anchor="ctr">
              <a:noAutofit/>
            </a:bodyPr>
            <a:lstStyle/>
            <a:p>
              <a:pPr eaLnBrk="0" hangingPunct="0">
                <a:spcAft>
                  <a:spcPts val="600"/>
                </a:spcAft>
              </a:pPr>
              <a:r>
                <a:rPr lang="it-IT" sz="1050" dirty="0">
                  <a:solidFill>
                    <a:srgbClr val="002060"/>
                  </a:solidFill>
                </a:rPr>
                <a:t>MIUR </a:t>
              </a:r>
              <a:r>
                <a:rPr lang="it-IT" sz="1050" dirty="0" smtClean="0">
                  <a:solidFill>
                    <a:srgbClr val="002060"/>
                  </a:solidFill>
                </a:rPr>
                <a:t>– DGEFID</a:t>
              </a:r>
              <a:r>
                <a:rPr lang="it-IT" sz="1050" baseline="30000" dirty="0" smtClean="0">
                  <a:solidFill>
                    <a:srgbClr val="002060"/>
                  </a:solidFill>
                </a:rPr>
                <a:t>4</a:t>
              </a:r>
              <a:r>
                <a:rPr lang="it-IT" sz="1050" dirty="0" smtClean="0">
                  <a:solidFill>
                    <a:srgbClr val="002060"/>
                  </a:solidFill>
                </a:rPr>
                <a:t>: </a:t>
              </a:r>
              <a:r>
                <a:rPr lang="it-IT" sz="1050" dirty="0" smtClean="0">
                  <a:solidFill>
                    <a:srgbClr val="002060"/>
                  </a:solidFill>
                </a:rPr>
                <a:t>6% </a:t>
              </a:r>
              <a:endParaRPr lang="it-IT" sz="1050" kern="0" dirty="0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204" name="Ovale 203"/>
            <p:cNvSpPr/>
            <p:nvPr/>
          </p:nvSpPr>
          <p:spPr>
            <a:xfrm>
              <a:off x="8730079" y="5374937"/>
              <a:ext cx="82800" cy="8605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it-IT" sz="900" dirty="0" smtClean="0">
                <a:solidFill>
                  <a:srgbClr val="002060"/>
                </a:solidFill>
              </a:endParaRPr>
            </a:p>
          </p:txBody>
        </p:sp>
      </p:grpSp>
      <p:sp>
        <p:nvSpPr>
          <p:cNvPr id="205" name="Rettangolo 204"/>
          <p:cNvSpPr/>
          <p:nvPr/>
        </p:nvSpPr>
        <p:spPr bwMode="auto">
          <a:xfrm>
            <a:off x="90152" y="5831462"/>
            <a:ext cx="3959596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/>
            <a:r>
              <a:rPr lang="it-IT" sz="1000" kern="0" baseline="30000" dirty="0" smtClean="0">
                <a:solidFill>
                  <a:srgbClr val="00338D"/>
                </a:solidFill>
                <a:cs typeface="Arial" charset="0"/>
              </a:rPr>
              <a:t>1</a:t>
            </a:r>
            <a:r>
              <a:rPr lang="it-IT" sz="1000" kern="0" dirty="0" smtClean="0">
                <a:solidFill>
                  <a:srgbClr val="00338D"/>
                </a:solidFill>
                <a:cs typeface="Arial" charset="0"/>
              </a:rPr>
              <a:t>Tale rilevazione viene effettuata con cadenza mensile</a:t>
            </a:r>
          </a:p>
          <a:p>
            <a:pPr eaLnBrk="0" hangingPunct="0"/>
            <a:r>
              <a:rPr lang="it-IT" sz="1000" kern="0" baseline="30000" dirty="0" smtClean="0">
                <a:solidFill>
                  <a:srgbClr val="00338D"/>
                </a:solidFill>
                <a:cs typeface="Arial" charset="0"/>
              </a:rPr>
              <a:t>2</a:t>
            </a:r>
            <a:r>
              <a:rPr lang="it-IT" sz="1000" kern="0" dirty="0" smtClean="0">
                <a:solidFill>
                  <a:srgbClr val="00338D"/>
                </a:solidFill>
                <a:cs typeface="Arial" charset="0"/>
              </a:rPr>
              <a:t>Per tali Amm.ni non si hanno informazioni in merito alle tempistiche</a:t>
            </a:r>
          </a:p>
          <a:p>
            <a:pPr eaLnBrk="0" hangingPunct="0"/>
            <a:r>
              <a:rPr lang="it-IT" sz="1000" kern="0" baseline="30000" dirty="0" smtClean="0">
                <a:solidFill>
                  <a:srgbClr val="00338D"/>
                </a:solidFill>
                <a:cs typeface="Arial" charset="0"/>
              </a:rPr>
              <a:t>3</a:t>
            </a:r>
            <a:r>
              <a:rPr lang="it-IT" sz="1000" kern="0" dirty="0" smtClean="0">
                <a:solidFill>
                  <a:srgbClr val="00338D"/>
                </a:solidFill>
                <a:cs typeface="Arial" charset="0"/>
              </a:rPr>
              <a:t>Tale rilevazione viene effettuata anche nel mese di dicembre</a:t>
            </a:r>
          </a:p>
          <a:p>
            <a:pPr eaLnBrk="0" hangingPunct="0"/>
            <a:r>
              <a:rPr lang="it-IT" sz="1000" kern="0" baseline="30000" dirty="0" smtClean="0">
                <a:solidFill>
                  <a:srgbClr val="00338D"/>
                </a:solidFill>
                <a:cs typeface="Arial" charset="0"/>
              </a:rPr>
              <a:t>4</a:t>
            </a:r>
            <a:r>
              <a:rPr lang="it-IT" sz="1000" kern="0" dirty="0" smtClean="0">
                <a:solidFill>
                  <a:srgbClr val="00338D"/>
                </a:solidFill>
                <a:cs typeface="Arial" charset="0"/>
              </a:rPr>
              <a:t>Per alcune rilevazioni non sono individuati i dati sulle tempistiche</a:t>
            </a:r>
            <a:endParaRPr lang="it-IT" sz="1000" kern="0" dirty="0">
              <a:solidFill>
                <a:srgbClr val="00338D"/>
              </a:solidFill>
              <a:cs typeface="Arial" charset="0"/>
            </a:endParaRPr>
          </a:p>
        </p:txBody>
      </p:sp>
      <p:grpSp>
        <p:nvGrpSpPr>
          <p:cNvPr id="209" name="Gruppo 208"/>
          <p:cNvGrpSpPr/>
          <p:nvPr/>
        </p:nvGrpSpPr>
        <p:grpSpPr>
          <a:xfrm>
            <a:off x="10234312" y="5268668"/>
            <a:ext cx="2180227" cy="227190"/>
            <a:chOff x="10079764" y="5728408"/>
            <a:chExt cx="2180227" cy="227190"/>
          </a:xfrm>
        </p:grpSpPr>
        <p:sp>
          <p:nvSpPr>
            <p:cNvPr id="210" name="Rombo 209"/>
            <p:cNvSpPr/>
            <p:nvPr/>
          </p:nvSpPr>
          <p:spPr bwMode="ltGray">
            <a:xfrm>
              <a:off x="10079764" y="5795641"/>
              <a:ext cx="82800" cy="86400"/>
            </a:xfrm>
            <a:prstGeom prst="diamond">
              <a:avLst/>
            </a:prstGeom>
            <a:solidFill>
              <a:srgbClr val="00338D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algn="ctr">
                <a:lnSpc>
                  <a:spcPct val="90000"/>
                </a:lnSpc>
                <a:defRPr/>
              </a:pPr>
              <a:endParaRPr lang="it-IT" kern="0" dirty="0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211" name="Rettangolo 210"/>
            <p:cNvSpPr/>
            <p:nvPr/>
          </p:nvSpPr>
          <p:spPr bwMode="auto">
            <a:xfrm>
              <a:off x="10175296" y="5728408"/>
              <a:ext cx="2084695" cy="22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0" tIns="72000" rIns="72000" bIns="72000" anchor="ctr">
              <a:noAutofit/>
            </a:bodyPr>
            <a:lstStyle/>
            <a:p>
              <a:pPr eaLnBrk="0" hangingPunct="0">
                <a:spcAft>
                  <a:spcPts val="600"/>
                </a:spcAft>
              </a:pPr>
              <a:r>
                <a:rPr lang="it-IT" sz="1050" dirty="0" smtClean="0">
                  <a:solidFill>
                    <a:srgbClr val="002060"/>
                  </a:solidFill>
                </a:rPr>
                <a:t>MSPA</a:t>
              </a:r>
              <a:r>
                <a:rPr lang="it-IT" sz="1050" baseline="30000" dirty="0" smtClean="0">
                  <a:solidFill>
                    <a:srgbClr val="002060"/>
                  </a:solidFill>
                </a:rPr>
                <a:t>2</a:t>
              </a:r>
              <a:r>
                <a:rPr lang="it-IT" sz="1050" dirty="0" smtClean="0">
                  <a:solidFill>
                    <a:srgbClr val="002060"/>
                  </a:solidFill>
                </a:rPr>
                <a:t>: 2% </a:t>
              </a:r>
              <a:endParaRPr lang="it-IT" sz="1050" kern="0" dirty="0">
                <a:solidFill>
                  <a:srgbClr val="002060"/>
                </a:solidFill>
                <a:cs typeface="Arial" charset="0"/>
              </a:endParaRPr>
            </a:p>
          </p:txBody>
        </p:sp>
      </p:grpSp>
      <p:grpSp>
        <p:nvGrpSpPr>
          <p:cNvPr id="212" name="Gruppo 211"/>
          <p:cNvGrpSpPr/>
          <p:nvPr/>
        </p:nvGrpSpPr>
        <p:grpSpPr>
          <a:xfrm>
            <a:off x="10234312" y="5492498"/>
            <a:ext cx="2180227" cy="227190"/>
            <a:chOff x="10079764" y="5728408"/>
            <a:chExt cx="2180227" cy="227190"/>
          </a:xfrm>
        </p:grpSpPr>
        <p:sp>
          <p:nvSpPr>
            <p:cNvPr id="227" name="Rombo 226"/>
            <p:cNvSpPr/>
            <p:nvPr/>
          </p:nvSpPr>
          <p:spPr bwMode="ltGray">
            <a:xfrm>
              <a:off x="10079764" y="5795641"/>
              <a:ext cx="82800" cy="86400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algn="ctr">
                <a:lnSpc>
                  <a:spcPct val="90000"/>
                </a:lnSpc>
                <a:defRPr/>
              </a:pPr>
              <a:endParaRPr lang="it-IT" kern="0" dirty="0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229" name="Rettangolo 228"/>
            <p:cNvSpPr/>
            <p:nvPr/>
          </p:nvSpPr>
          <p:spPr bwMode="auto">
            <a:xfrm>
              <a:off x="10175296" y="5728408"/>
              <a:ext cx="2084695" cy="22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0" tIns="72000" rIns="72000" bIns="72000" anchor="ctr">
              <a:noAutofit/>
            </a:bodyPr>
            <a:lstStyle/>
            <a:p>
              <a:pPr eaLnBrk="0" hangingPunct="0">
                <a:spcAft>
                  <a:spcPts val="600"/>
                </a:spcAft>
              </a:pPr>
              <a:r>
                <a:rPr lang="it-IT" sz="1050" dirty="0" smtClean="0">
                  <a:solidFill>
                    <a:srgbClr val="002060"/>
                  </a:solidFill>
                </a:rPr>
                <a:t>Enti Locali</a:t>
              </a:r>
              <a:r>
                <a:rPr lang="it-IT" sz="1050" baseline="30000" dirty="0" smtClean="0">
                  <a:solidFill>
                    <a:srgbClr val="002060"/>
                  </a:solidFill>
                </a:rPr>
                <a:t>2</a:t>
              </a:r>
              <a:r>
                <a:rPr lang="it-IT" sz="1050" dirty="0" smtClean="0">
                  <a:solidFill>
                    <a:srgbClr val="002060"/>
                  </a:solidFill>
                </a:rPr>
                <a:t>: 2% </a:t>
              </a:r>
              <a:endParaRPr lang="it-IT" sz="1050" kern="0" dirty="0">
                <a:solidFill>
                  <a:srgbClr val="002060"/>
                </a:solidFill>
                <a:cs typeface="Arial" charset="0"/>
              </a:endParaRPr>
            </a:p>
          </p:txBody>
        </p:sp>
      </p:grpSp>
      <p:grpSp>
        <p:nvGrpSpPr>
          <p:cNvPr id="206" name="Gruppo 205"/>
          <p:cNvGrpSpPr/>
          <p:nvPr/>
        </p:nvGrpSpPr>
        <p:grpSpPr>
          <a:xfrm>
            <a:off x="8405512" y="5936596"/>
            <a:ext cx="2190114" cy="227190"/>
            <a:chOff x="8730079" y="5986231"/>
            <a:chExt cx="2190114" cy="227190"/>
          </a:xfrm>
        </p:grpSpPr>
        <p:sp>
          <p:nvSpPr>
            <p:cNvPr id="207" name="Ovale 206"/>
            <p:cNvSpPr/>
            <p:nvPr/>
          </p:nvSpPr>
          <p:spPr>
            <a:xfrm>
              <a:off x="8730079" y="6052115"/>
              <a:ext cx="82800" cy="8605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it-IT" sz="900" dirty="0" smtClean="0">
                <a:solidFill>
                  <a:srgbClr val="002060"/>
                </a:solidFill>
              </a:endParaRPr>
            </a:p>
          </p:txBody>
        </p:sp>
        <p:sp>
          <p:nvSpPr>
            <p:cNvPr id="208" name="Rettangolo 207"/>
            <p:cNvSpPr/>
            <p:nvPr/>
          </p:nvSpPr>
          <p:spPr bwMode="auto">
            <a:xfrm>
              <a:off x="8835498" y="5986231"/>
              <a:ext cx="2084695" cy="22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0" tIns="72000" rIns="72000" bIns="72000" anchor="ctr">
              <a:noAutofit/>
            </a:bodyPr>
            <a:lstStyle/>
            <a:p>
              <a:pPr eaLnBrk="0" hangingPunct="0">
                <a:spcAft>
                  <a:spcPts val="600"/>
                </a:spcAft>
              </a:pPr>
              <a:r>
                <a:rPr lang="it-IT" sz="1050" dirty="0" smtClean="0">
                  <a:solidFill>
                    <a:srgbClr val="002060"/>
                  </a:solidFill>
                </a:rPr>
                <a:t>INAIL: 2%</a:t>
              </a:r>
              <a:endParaRPr lang="it-IT" sz="1050" kern="0" dirty="0">
                <a:solidFill>
                  <a:srgbClr val="002060"/>
                </a:solidFill>
                <a:cs typeface="Arial" charset="0"/>
              </a:endParaRPr>
            </a:p>
          </p:txBody>
        </p:sp>
      </p:grpSp>
      <p:grpSp>
        <p:nvGrpSpPr>
          <p:cNvPr id="231" name="Gruppo 230"/>
          <p:cNvGrpSpPr/>
          <p:nvPr/>
        </p:nvGrpSpPr>
        <p:grpSpPr>
          <a:xfrm>
            <a:off x="10234312" y="5713108"/>
            <a:ext cx="2180227" cy="227190"/>
            <a:chOff x="10079764" y="5728408"/>
            <a:chExt cx="2180227" cy="227190"/>
          </a:xfrm>
        </p:grpSpPr>
        <p:sp>
          <p:nvSpPr>
            <p:cNvPr id="232" name="Rombo 231"/>
            <p:cNvSpPr/>
            <p:nvPr/>
          </p:nvSpPr>
          <p:spPr bwMode="ltGray">
            <a:xfrm>
              <a:off x="10079764" y="5795641"/>
              <a:ext cx="82800" cy="86400"/>
            </a:xfrm>
            <a:prstGeom prst="diamond">
              <a:avLst/>
            </a:prstGeom>
            <a:solidFill>
              <a:srgbClr val="43B02A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algn="ctr">
                <a:lnSpc>
                  <a:spcPct val="90000"/>
                </a:lnSpc>
                <a:defRPr/>
              </a:pPr>
              <a:endParaRPr lang="it-IT" kern="0" dirty="0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233" name="Rettangolo 232"/>
            <p:cNvSpPr/>
            <p:nvPr/>
          </p:nvSpPr>
          <p:spPr bwMode="auto">
            <a:xfrm>
              <a:off x="10175296" y="5728408"/>
              <a:ext cx="2084695" cy="22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72000" tIns="72000" rIns="72000" bIns="72000" anchor="ctr">
              <a:noAutofit/>
            </a:bodyPr>
            <a:lstStyle/>
            <a:p>
              <a:pPr eaLnBrk="0" hangingPunct="0">
                <a:spcAft>
                  <a:spcPts val="600"/>
                </a:spcAft>
              </a:pPr>
              <a:r>
                <a:rPr lang="it-IT" sz="1050" dirty="0" smtClean="0">
                  <a:solidFill>
                    <a:srgbClr val="002060"/>
                  </a:solidFill>
                </a:rPr>
                <a:t>DGSIP</a:t>
              </a:r>
              <a:r>
                <a:rPr lang="it-IT" sz="1050" baseline="30000" dirty="0" smtClean="0">
                  <a:solidFill>
                    <a:srgbClr val="002060"/>
                  </a:solidFill>
                </a:rPr>
                <a:t>2</a:t>
              </a:r>
              <a:r>
                <a:rPr lang="it-IT" sz="1050" dirty="0" smtClean="0">
                  <a:solidFill>
                    <a:srgbClr val="002060"/>
                  </a:solidFill>
                </a:rPr>
                <a:t>: </a:t>
              </a:r>
              <a:r>
                <a:rPr lang="it-IT" sz="1050" dirty="0" smtClean="0">
                  <a:solidFill>
                    <a:srgbClr val="002060"/>
                  </a:solidFill>
                </a:rPr>
                <a:t>4% </a:t>
              </a:r>
              <a:endParaRPr lang="it-IT" sz="1050" kern="0" dirty="0">
                <a:solidFill>
                  <a:srgbClr val="002060"/>
                </a:solidFill>
                <a:cs typeface="Arial" charset="0"/>
              </a:endParaRPr>
            </a:p>
          </p:txBody>
        </p:sp>
      </p:grpSp>
      <p:sp>
        <p:nvSpPr>
          <p:cNvPr id="234" name="Rombo 233"/>
          <p:cNvSpPr/>
          <p:nvPr/>
        </p:nvSpPr>
        <p:spPr bwMode="ltGray">
          <a:xfrm>
            <a:off x="621992" y="4784215"/>
            <a:ext cx="82800" cy="86400"/>
          </a:xfrm>
          <a:prstGeom prst="diamond">
            <a:avLst/>
          </a:prstGeom>
          <a:solidFill>
            <a:srgbClr val="00338D"/>
          </a:solidFill>
          <a:ln w="1905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2060"/>
              </a:solidFill>
              <a:cs typeface="Arial" charset="0"/>
            </a:endParaRPr>
          </a:p>
        </p:txBody>
      </p:sp>
      <p:cxnSp>
        <p:nvCxnSpPr>
          <p:cNvPr id="235" name="Connettore 1 234"/>
          <p:cNvCxnSpPr/>
          <p:nvPr/>
        </p:nvCxnSpPr>
        <p:spPr>
          <a:xfrm>
            <a:off x="7451017" y="2151735"/>
            <a:ext cx="0" cy="1084673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Ovale 235"/>
          <p:cNvSpPr/>
          <p:nvPr/>
        </p:nvSpPr>
        <p:spPr>
          <a:xfrm>
            <a:off x="7417662" y="2067677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237" name="Connettore 1 236"/>
          <p:cNvCxnSpPr/>
          <p:nvPr/>
        </p:nvCxnSpPr>
        <p:spPr>
          <a:xfrm>
            <a:off x="7263105" y="2157356"/>
            <a:ext cx="0" cy="1084673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Ovale 237"/>
          <p:cNvSpPr/>
          <p:nvPr/>
        </p:nvSpPr>
        <p:spPr>
          <a:xfrm>
            <a:off x="7229750" y="2073298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39" name="Rettangolo 238"/>
          <p:cNvSpPr/>
          <p:nvPr/>
        </p:nvSpPr>
        <p:spPr bwMode="auto">
          <a:xfrm>
            <a:off x="6785765" y="1789635"/>
            <a:ext cx="1546902" cy="23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Scrutini finali (giudizio </a:t>
            </a:r>
            <a:r>
              <a:rPr lang="it-IT" sz="1200" kern="0" dirty="0" err="1" smtClean="0">
                <a:solidFill>
                  <a:srgbClr val="00338D"/>
                </a:solidFill>
                <a:cs typeface="Arial" charset="0"/>
              </a:rPr>
              <a:t>sos</a:t>
            </a: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..)</a:t>
            </a:r>
          </a:p>
        </p:txBody>
      </p:sp>
      <p:cxnSp>
        <p:nvCxnSpPr>
          <p:cNvPr id="240" name="Connettore 1 239"/>
          <p:cNvCxnSpPr/>
          <p:nvPr/>
        </p:nvCxnSpPr>
        <p:spPr>
          <a:xfrm>
            <a:off x="5067993" y="3741483"/>
            <a:ext cx="0" cy="556608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Ovale 240"/>
          <p:cNvSpPr/>
          <p:nvPr/>
        </p:nvSpPr>
        <p:spPr>
          <a:xfrm>
            <a:off x="5035407" y="4245807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242" name="Connettore 1 241"/>
          <p:cNvCxnSpPr/>
          <p:nvPr/>
        </p:nvCxnSpPr>
        <p:spPr>
          <a:xfrm>
            <a:off x="5828139" y="2689587"/>
            <a:ext cx="0" cy="556608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Ovale 242"/>
          <p:cNvSpPr/>
          <p:nvPr/>
        </p:nvSpPr>
        <p:spPr>
          <a:xfrm>
            <a:off x="5795553" y="2622411"/>
            <a:ext cx="84221" cy="860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7" name="Rettangolo 26"/>
          <p:cNvSpPr/>
          <p:nvPr/>
        </p:nvSpPr>
        <p:spPr bwMode="auto">
          <a:xfrm>
            <a:off x="5120535" y="2395782"/>
            <a:ext cx="1105138" cy="250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Scrutini finali</a:t>
            </a:r>
          </a:p>
        </p:txBody>
      </p:sp>
      <p:sp>
        <p:nvSpPr>
          <p:cNvPr id="244" name="Rombo 243"/>
          <p:cNvSpPr/>
          <p:nvPr/>
        </p:nvSpPr>
        <p:spPr bwMode="ltGray">
          <a:xfrm>
            <a:off x="10130620" y="1550764"/>
            <a:ext cx="82800" cy="86400"/>
          </a:xfrm>
          <a:prstGeom prst="diamond">
            <a:avLst/>
          </a:prstGeom>
          <a:solidFill>
            <a:srgbClr val="43B02A"/>
          </a:solidFill>
          <a:ln w="1905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endParaRPr lang="it-IT" kern="0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245" name="Rettangolo 244"/>
          <p:cNvSpPr/>
          <p:nvPr/>
        </p:nvSpPr>
        <p:spPr bwMode="auto">
          <a:xfrm>
            <a:off x="8612995" y="2714322"/>
            <a:ext cx="974677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Indagine </a:t>
            </a: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sui CPIA</a:t>
            </a:r>
            <a:endParaRPr lang="it-IT" sz="1200" kern="0" dirty="0" smtClean="0">
              <a:solidFill>
                <a:srgbClr val="00338D"/>
              </a:solidFill>
              <a:cs typeface="Arial" charset="0"/>
            </a:endParaRPr>
          </a:p>
        </p:txBody>
      </p:sp>
      <p:cxnSp>
        <p:nvCxnSpPr>
          <p:cNvPr id="246" name="Connettore 1 245"/>
          <p:cNvCxnSpPr/>
          <p:nvPr/>
        </p:nvCxnSpPr>
        <p:spPr>
          <a:xfrm>
            <a:off x="9568957" y="2711097"/>
            <a:ext cx="0" cy="556608"/>
          </a:xfrm>
          <a:prstGeom prst="line">
            <a:avLst/>
          </a:prstGeom>
          <a:ln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Ovale 246"/>
          <p:cNvSpPr/>
          <p:nvPr/>
        </p:nvSpPr>
        <p:spPr>
          <a:xfrm>
            <a:off x="9510971" y="2643921"/>
            <a:ext cx="84221" cy="8605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248" name="Connettore 1 247"/>
          <p:cNvCxnSpPr/>
          <p:nvPr/>
        </p:nvCxnSpPr>
        <p:spPr>
          <a:xfrm>
            <a:off x="11182258" y="2593839"/>
            <a:ext cx="0" cy="673496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Ovale 248"/>
          <p:cNvSpPr/>
          <p:nvPr/>
        </p:nvSpPr>
        <p:spPr>
          <a:xfrm>
            <a:off x="11136972" y="2570885"/>
            <a:ext cx="84221" cy="8605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50" name="Rettangolo 249"/>
          <p:cNvSpPr/>
          <p:nvPr/>
        </p:nvSpPr>
        <p:spPr bwMode="auto">
          <a:xfrm>
            <a:off x="11202443" y="2396591"/>
            <a:ext cx="876008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Indagine sulle </a:t>
            </a: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BP </a:t>
            </a: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di Alternanza scuola lavoro</a:t>
            </a:r>
            <a:endParaRPr lang="it-IT" sz="1200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252" name="Ovale 251"/>
          <p:cNvSpPr/>
          <p:nvPr/>
        </p:nvSpPr>
        <p:spPr>
          <a:xfrm>
            <a:off x="5242625" y="1199981"/>
            <a:ext cx="84221" cy="8605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cxnSp>
        <p:nvCxnSpPr>
          <p:cNvPr id="254" name="Connettore 1 253"/>
          <p:cNvCxnSpPr/>
          <p:nvPr/>
        </p:nvCxnSpPr>
        <p:spPr>
          <a:xfrm>
            <a:off x="7538005" y="3733878"/>
            <a:ext cx="0" cy="986066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Ovale 254"/>
          <p:cNvSpPr/>
          <p:nvPr/>
        </p:nvSpPr>
        <p:spPr>
          <a:xfrm>
            <a:off x="7503225" y="4717881"/>
            <a:ext cx="84221" cy="8605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56" name="Rettangolo 255"/>
          <p:cNvSpPr/>
          <p:nvPr/>
        </p:nvSpPr>
        <p:spPr bwMode="auto">
          <a:xfrm>
            <a:off x="6262435" y="4782890"/>
            <a:ext cx="2003168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Richiesta indirizzi </a:t>
            </a: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maturità </a:t>
            </a: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- scuole </a:t>
            </a: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sec. </a:t>
            </a: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II grado </a:t>
            </a:r>
            <a:endParaRPr lang="it-IT" sz="1200" kern="0" dirty="0" smtClean="0">
              <a:solidFill>
                <a:srgbClr val="00338D"/>
              </a:solidFill>
              <a:cs typeface="Arial" charset="0"/>
            </a:endParaRPr>
          </a:p>
        </p:txBody>
      </p:sp>
      <p:cxnSp>
        <p:nvCxnSpPr>
          <p:cNvPr id="257" name="Connettore 1 256"/>
          <p:cNvCxnSpPr/>
          <p:nvPr/>
        </p:nvCxnSpPr>
        <p:spPr>
          <a:xfrm>
            <a:off x="5637042" y="1803741"/>
            <a:ext cx="0" cy="1443699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nettore 1 257"/>
          <p:cNvCxnSpPr/>
          <p:nvPr/>
        </p:nvCxnSpPr>
        <p:spPr>
          <a:xfrm>
            <a:off x="6045464" y="1818079"/>
            <a:ext cx="0" cy="1443699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Ovale 258"/>
          <p:cNvSpPr/>
          <p:nvPr/>
        </p:nvSpPr>
        <p:spPr>
          <a:xfrm>
            <a:off x="5600419" y="1720909"/>
            <a:ext cx="84221" cy="8605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60" name="Ovale 259"/>
          <p:cNvSpPr/>
          <p:nvPr/>
        </p:nvSpPr>
        <p:spPr>
          <a:xfrm>
            <a:off x="6006819" y="1720909"/>
            <a:ext cx="84221" cy="8605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150" name="Rettangolo 149"/>
          <p:cNvSpPr/>
          <p:nvPr/>
        </p:nvSpPr>
        <p:spPr bwMode="auto">
          <a:xfrm>
            <a:off x="5353614" y="1887258"/>
            <a:ext cx="1105138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Esami II° ciclo</a:t>
            </a:r>
          </a:p>
        </p:txBody>
      </p:sp>
      <p:sp>
        <p:nvSpPr>
          <p:cNvPr id="261" name="Rettangolo 260"/>
          <p:cNvSpPr/>
          <p:nvPr/>
        </p:nvSpPr>
        <p:spPr bwMode="auto">
          <a:xfrm>
            <a:off x="5236569" y="1364882"/>
            <a:ext cx="2272097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 smtClean="0">
                <a:solidFill>
                  <a:srgbClr val="00338D"/>
                </a:solidFill>
                <a:cs typeface="Arial" charset="0"/>
              </a:rPr>
              <a:t>Opinioni sul modello </a:t>
            </a: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di certificazione delle competenze </a:t>
            </a:r>
          </a:p>
        </p:txBody>
      </p:sp>
      <p:cxnSp>
        <p:nvCxnSpPr>
          <p:cNvPr id="262" name="Connettore 1 261"/>
          <p:cNvCxnSpPr/>
          <p:nvPr/>
        </p:nvCxnSpPr>
        <p:spPr>
          <a:xfrm>
            <a:off x="9785258" y="2496664"/>
            <a:ext cx="0" cy="740846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Ovale 262"/>
          <p:cNvSpPr/>
          <p:nvPr/>
        </p:nvSpPr>
        <p:spPr>
          <a:xfrm>
            <a:off x="9739972" y="2431185"/>
            <a:ext cx="84221" cy="8605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smtClean="0">
              <a:solidFill>
                <a:schemeClr val="bg1"/>
              </a:solidFill>
            </a:endParaRPr>
          </a:p>
        </p:txBody>
      </p:sp>
      <p:sp>
        <p:nvSpPr>
          <p:cNvPr id="264" name="Rettangolo 263"/>
          <p:cNvSpPr/>
          <p:nvPr/>
        </p:nvSpPr>
        <p:spPr bwMode="auto">
          <a:xfrm>
            <a:off x="9209084" y="2068248"/>
            <a:ext cx="1565622" cy="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Richiesta Patti Formativi presso i CPIA </a:t>
            </a:r>
          </a:p>
        </p:txBody>
      </p:sp>
      <p:sp>
        <p:nvSpPr>
          <p:cNvPr id="266" name="Rettangolo 265"/>
          <p:cNvSpPr/>
          <p:nvPr/>
        </p:nvSpPr>
        <p:spPr bwMode="auto">
          <a:xfrm>
            <a:off x="3531669" y="1026180"/>
            <a:ext cx="3698081" cy="191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200" kern="0" dirty="0">
                <a:solidFill>
                  <a:srgbClr val="00338D"/>
                </a:solidFill>
                <a:cs typeface="Arial" charset="0"/>
              </a:rPr>
              <a:t>Indagine presso i licei scientifici ad indirizzo sportivo</a:t>
            </a:r>
            <a:endParaRPr lang="it-IT" sz="1200" kern="0" dirty="0">
              <a:solidFill>
                <a:srgbClr val="00338D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60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45" name="Diapositiva think-cell" r:id="rId5" imgW="270" imgH="270" progId="TCLayout.ActiveDocument.1">
                  <p:embed/>
                </p:oleObj>
              </mc:Choice>
              <mc:Fallback>
                <p:oleObj name="Diapositiva think-cell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228600" y="100013"/>
            <a:ext cx="11715750" cy="885825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it-IT" sz="2800" b="1" dirty="0" smtClean="0">
                <a:solidFill>
                  <a:srgbClr val="00338D"/>
                </a:solidFill>
              </a:rPr>
              <a:t>Dettaglio delle "richieste dati" (1/3)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5243888" y="6490953"/>
            <a:ext cx="175930" cy="2189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err="1" smtClean="0">
              <a:solidFill>
                <a:schemeClr val="bg1"/>
              </a:solidFill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7098445" y="6490953"/>
            <a:ext cx="175930" cy="2189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err="1" smtClean="0">
              <a:solidFill>
                <a:schemeClr val="bg1"/>
              </a:solidFill>
            </a:endParaRPr>
          </a:p>
        </p:txBody>
      </p:sp>
      <p:sp>
        <p:nvSpPr>
          <p:cNvPr id="17" name="Rettangolo 16"/>
          <p:cNvSpPr/>
          <p:nvPr/>
        </p:nvSpPr>
        <p:spPr bwMode="auto">
          <a:xfrm>
            <a:off x="5383368" y="6470763"/>
            <a:ext cx="2124000" cy="277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000" kern="0" dirty="0" smtClean="0">
                <a:solidFill>
                  <a:srgbClr val="00338D"/>
                </a:solidFill>
                <a:cs typeface="Arial" charset="0"/>
              </a:rPr>
              <a:t>Richiesta dati specifica</a:t>
            </a:r>
            <a:endParaRPr lang="it-IT" sz="1000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18" name="Rettangolo 17"/>
          <p:cNvSpPr/>
          <p:nvPr/>
        </p:nvSpPr>
        <p:spPr bwMode="auto">
          <a:xfrm>
            <a:off x="7315199" y="6470763"/>
            <a:ext cx="2124000" cy="277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000" kern="0" dirty="0" smtClean="0">
                <a:solidFill>
                  <a:srgbClr val="00338D"/>
                </a:solidFill>
                <a:cs typeface="Arial" charset="0"/>
              </a:rPr>
              <a:t>Dati da aggiornare all'evenienza</a:t>
            </a:r>
            <a:endParaRPr lang="it-IT" sz="1000" kern="0" dirty="0">
              <a:solidFill>
                <a:srgbClr val="00338D"/>
              </a:solidFill>
              <a:cs typeface="Arial" charset="0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2371" y="1160776"/>
            <a:ext cx="11804443" cy="4902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92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00" name="Diapositiva think-cell" r:id="rId5" imgW="270" imgH="270" progId="TCLayout.ActiveDocument.1">
                  <p:embed/>
                </p:oleObj>
              </mc:Choice>
              <mc:Fallback>
                <p:oleObj name="Diapositiva think-cell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228600" y="100013"/>
            <a:ext cx="11715750" cy="885825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it-IT" sz="2800" b="1" dirty="0" smtClean="0">
                <a:solidFill>
                  <a:srgbClr val="00338D"/>
                </a:solidFill>
              </a:rPr>
              <a:t>Dettaglio delle </a:t>
            </a:r>
            <a:r>
              <a:rPr lang="it-IT" sz="2800" b="1" dirty="0">
                <a:solidFill>
                  <a:srgbClr val="00338D"/>
                </a:solidFill>
              </a:rPr>
              <a:t>"richieste dati" </a:t>
            </a:r>
            <a:r>
              <a:rPr lang="it-IT" sz="2800" b="1" dirty="0" smtClean="0">
                <a:solidFill>
                  <a:srgbClr val="00338D"/>
                </a:solidFill>
              </a:rPr>
              <a:t>(2/3)</a:t>
            </a:r>
            <a:endParaRPr lang="it-IT" sz="2800" b="1" dirty="0">
              <a:solidFill>
                <a:srgbClr val="00338D"/>
              </a:solidFill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5243888" y="6490953"/>
            <a:ext cx="175930" cy="2189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err="1" smtClean="0">
              <a:solidFill>
                <a:schemeClr val="bg1"/>
              </a:solidFill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7098445" y="6490953"/>
            <a:ext cx="175930" cy="2189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err="1" smtClean="0">
              <a:solidFill>
                <a:schemeClr val="bg1"/>
              </a:solidFill>
            </a:endParaRPr>
          </a:p>
        </p:txBody>
      </p:sp>
      <p:sp>
        <p:nvSpPr>
          <p:cNvPr id="15" name="Rettangolo 14"/>
          <p:cNvSpPr/>
          <p:nvPr/>
        </p:nvSpPr>
        <p:spPr bwMode="auto">
          <a:xfrm>
            <a:off x="5383368" y="6470763"/>
            <a:ext cx="2124000" cy="277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000" kern="0" dirty="0" smtClean="0">
                <a:solidFill>
                  <a:srgbClr val="00338D"/>
                </a:solidFill>
                <a:cs typeface="Arial" charset="0"/>
              </a:rPr>
              <a:t>Richiesta dati specifica</a:t>
            </a:r>
            <a:endParaRPr lang="it-IT" sz="1000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16" name="Rettangolo 15"/>
          <p:cNvSpPr/>
          <p:nvPr/>
        </p:nvSpPr>
        <p:spPr bwMode="auto">
          <a:xfrm>
            <a:off x="7315199" y="6470763"/>
            <a:ext cx="2124000" cy="277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000" kern="0" dirty="0" smtClean="0">
                <a:solidFill>
                  <a:srgbClr val="00338D"/>
                </a:solidFill>
                <a:cs typeface="Arial" charset="0"/>
              </a:rPr>
              <a:t>Dati da aggiornare all'evenienza</a:t>
            </a:r>
            <a:endParaRPr lang="it-IT" sz="1000" kern="0" dirty="0">
              <a:solidFill>
                <a:srgbClr val="00338D"/>
              </a:solidFill>
              <a:cs typeface="Arial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2000" y="1159200"/>
            <a:ext cx="11804443" cy="495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18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27" name="Diapositiva think-cell" r:id="rId5" imgW="270" imgH="270" progId="TCLayout.ActiveDocument.1">
                  <p:embed/>
                </p:oleObj>
              </mc:Choice>
              <mc:Fallback>
                <p:oleObj name="Diapositiva think-cell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228600" y="100013"/>
            <a:ext cx="11715750" cy="885825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it-IT" sz="2800" b="1" dirty="0" smtClean="0">
                <a:solidFill>
                  <a:srgbClr val="00338D"/>
                </a:solidFill>
              </a:rPr>
              <a:t>Dettaglio delle </a:t>
            </a:r>
            <a:r>
              <a:rPr lang="it-IT" sz="2800" b="1" dirty="0">
                <a:solidFill>
                  <a:srgbClr val="00338D"/>
                </a:solidFill>
              </a:rPr>
              <a:t>"richieste dati" </a:t>
            </a:r>
            <a:r>
              <a:rPr lang="it-IT" sz="2800" b="1" dirty="0" smtClean="0">
                <a:solidFill>
                  <a:srgbClr val="00338D"/>
                </a:solidFill>
              </a:rPr>
              <a:t>(3/3)</a:t>
            </a:r>
            <a:endParaRPr lang="it-IT" sz="2800" b="1" dirty="0">
              <a:solidFill>
                <a:srgbClr val="00338D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5243888" y="6490953"/>
            <a:ext cx="175930" cy="2189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err="1" smtClean="0">
              <a:solidFill>
                <a:schemeClr val="bg1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7098445" y="6490953"/>
            <a:ext cx="175930" cy="2189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it-IT" sz="900" dirty="0" err="1" smtClean="0">
              <a:solidFill>
                <a:schemeClr val="bg1"/>
              </a:solidFill>
            </a:endParaRPr>
          </a:p>
        </p:txBody>
      </p:sp>
      <p:sp>
        <p:nvSpPr>
          <p:cNvPr id="8" name="Rettangolo 7"/>
          <p:cNvSpPr/>
          <p:nvPr/>
        </p:nvSpPr>
        <p:spPr bwMode="auto">
          <a:xfrm>
            <a:off x="5383368" y="6470763"/>
            <a:ext cx="2124000" cy="277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000" kern="0" dirty="0" smtClean="0">
                <a:solidFill>
                  <a:srgbClr val="00338D"/>
                </a:solidFill>
                <a:cs typeface="Arial" charset="0"/>
              </a:rPr>
              <a:t>Richiesta dati specifica</a:t>
            </a:r>
            <a:endParaRPr lang="it-IT" sz="1000" kern="0" dirty="0">
              <a:solidFill>
                <a:srgbClr val="00338D"/>
              </a:solidFill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 bwMode="auto">
          <a:xfrm>
            <a:off x="7315199" y="6470763"/>
            <a:ext cx="2124000" cy="277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eaLnBrk="0" hangingPunct="0">
              <a:spcAft>
                <a:spcPts val="600"/>
              </a:spcAft>
            </a:pPr>
            <a:r>
              <a:rPr lang="it-IT" sz="1000" kern="0" dirty="0" smtClean="0">
                <a:solidFill>
                  <a:srgbClr val="00338D"/>
                </a:solidFill>
                <a:cs typeface="Arial" charset="0"/>
              </a:rPr>
              <a:t>Dati da aggiornare all'evenienza</a:t>
            </a:r>
            <a:endParaRPr lang="it-IT" sz="1000" kern="0" dirty="0">
              <a:solidFill>
                <a:srgbClr val="00338D"/>
              </a:solidFill>
              <a:cs typeface="Arial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2000" y="1159200"/>
            <a:ext cx="11804443" cy="474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02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REATEDBY" val="Global PowerPoint Toolbar"/>
  <p:tag name="TOOLBARVERSION" val="5.1"/>
  <p:tag name="TYPE" val="Report"/>
  <p:tag name="KEYWORD" val="REPORT"/>
  <p:tag name="TEMPLATEVERSION" val="07/03/2016 15:44:50"/>
  <p:tag name="THINKCELLPRESENTATIONDONOTDELETE" val="&lt;?xml version=&quot;1.0&quot; encoding=&quot;UTF-16&quot; standalone=&quot;yes&quot;?&gt;&lt;root reqver=&quot;23045&quot;&gt;&lt;version val=&quot;24168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/%m/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2&quot;&gt;&lt;elem m_fUsage=&quot;9.07507576020542390000E+000&quot;&gt;&lt;m_msothmcolidx val=&quot;0&quot;/&gt;&lt;m_rgb r=&quot;40&quot; g=&quot;53&quot; b=&quot;99&quot;/&gt;&lt;m_nBrightness val=&quot;0&quot;/&gt;&lt;/elem&gt;&lt;elem m_fUsage=&quot;9.04957458684415790000E-001&quot;&gt;&lt;m_msothmcolidx val=&quot;0&quot;/&gt;&lt;m_rgb r=&quot;09&quot; g=&quot;0C&quot; b=&quot;9B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KPMG_Report_4x3_050216_2016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PMG">
      <a:majorFont>
        <a:latin typeface="KPMG Extralight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54000" tIns="54000" rIns="54000" bIns="54000" rtlCol="0" anchor="ctr"/>
      <a:lstStyle>
        <a:defPPr algn="ctr">
          <a:defRPr sz="9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54610" tIns="54610" rIns="54610" bIns="54610" rtlCol="0">
        <a:noAutofit/>
      </a:bodyPr>
      <a:lstStyle>
        <a:defPPr>
          <a:spcAft>
            <a:spcPts val="600"/>
          </a:spcAft>
          <a:defRPr sz="900" dirty="0" err="1" smtClean="0">
            <a:solidFill>
              <a:schemeClr val="tx2"/>
            </a:solidFill>
          </a:defRPr>
        </a:defPPr>
      </a:lstStyle>
    </a:txDef>
  </a:objectDefaults>
  <a:extraClrSchemeLst/>
  <a:custClrLst>
    <a:custClr name="KPMG Blue">
      <a:srgbClr val="00338D"/>
    </a:custClr>
    <a:custClr name="Medium Blue">
      <a:srgbClr val="005EB8"/>
    </a:custClr>
    <a:custClr name="Light Blue">
      <a:srgbClr val="0091DA"/>
    </a:custClr>
    <a:custClr name="Violet">
      <a:srgbClr val="483698"/>
    </a:custClr>
    <a:custClr name="Purple">
      <a:srgbClr val="470A68"/>
    </a:custClr>
    <a:custClr name="Light Purple">
      <a:srgbClr val="6D2077"/>
    </a:custClr>
    <a:custClr name="Green">
      <a:srgbClr val="00A3A1"/>
    </a:custClr>
    <a:custClr name="Dark Green">
      <a:srgbClr val="009A44"/>
    </a:custClr>
    <a:custClr name="Light Green">
      <a:srgbClr val="43B02A"/>
    </a:custClr>
    <a:custClr name="Yellow">
      <a:srgbClr val="EAAA00"/>
    </a:custClr>
    <a:custClr name="Orange">
      <a:srgbClr val="F68D2E"/>
    </a:custClr>
    <a:custClr name="Red ">
      <a:srgbClr val="BC204B"/>
    </a:custClr>
    <a:custClr name="Pink">
      <a:srgbClr val="C6007E"/>
    </a:custClr>
    <a:custClr name="Dark Brown">
      <a:srgbClr val="753F19"/>
    </a:custClr>
    <a:custClr name="Light Brown">
      <a:srgbClr val="9B642E"/>
    </a:custClr>
    <a:custClr name="Olive">
      <a:srgbClr val="9D9375"/>
    </a:custClr>
    <a:custClr name="Beige">
      <a:srgbClr val="E3BC9F"/>
    </a:custClr>
    <a:custClr name="Light Pink">
      <a:srgbClr val="E36877"/>
    </a:custClr>
  </a:custClrLst>
  <a:extLst>
    <a:ext uri="{05A4C25C-085E-4340-85A3-A5531E510DB2}">
      <thm15:themeFamily xmlns:thm15="http://schemas.microsoft.com/office/thememl/2012/main" name="KPMG Report Standard Template.potx" id="{54E4D1A2-FA09-4BD3-BDDA-EFDCB0D37F10}" vid="{A6CD2BC6-3F94-46B8-A7DB-A52DA396CC7B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KPMG Report Standard Template</Template>
  <TotalTime>5730</TotalTime>
  <Words>484</Words>
  <Application>Microsoft Office PowerPoint</Application>
  <PresentationFormat>Widescreen</PresentationFormat>
  <Paragraphs>99</Paragraphs>
  <Slides>7</Slides>
  <Notes>7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5" baseType="lpstr">
      <vt:lpstr>Arial</vt:lpstr>
      <vt:lpstr>Calibri</vt:lpstr>
      <vt:lpstr>KPMG Extralight</vt:lpstr>
      <vt:lpstr>Monotype Corsiva</vt:lpstr>
      <vt:lpstr>Times New Roman</vt:lpstr>
      <vt:lpstr>Verdana</vt:lpstr>
      <vt:lpstr>KPMG_Report_4x3_050216_2016</vt:lpstr>
      <vt:lpstr>Diapositiva think-cell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KPMG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 template</dc:title>
  <dc:creator>De Mare, Valerio</dc:creator>
  <cp:lastModifiedBy>Rebuzzi, Giovanna Chiara</cp:lastModifiedBy>
  <cp:revision>596</cp:revision>
  <dcterms:created xsi:type="dcterms:W3CDTF">2017-02-21T16:08:45Z</dcterms:created>
  <dcterms:modified xsi:type="dcterms:W3CDTF">2017-07-03T15:46:32Z</dcterms:modified>
  <cp:category>KPMG Confidential</cp:category>
</cp:coreProperties>
</file>